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7"/>
  </p:notesMasterIdLst>
  <p:sldIdLst>
    <p:sldId id="294" r:id="rId2"/>
    <p:sldId id="258" r:id="rId3"/>
    <p:sldId id="264" r:id="rId4"/>
    <p:sldId id="295" r:id="rId5"/>
    <p:sldId id="263" r:id="rId6"/>
    <p:sldId id="296" r:id="rId7"/>
    <p:sldId id="266" r:id="rId8"/>
    <p:sldId id="268" r:id="rId9"/>
    <p:sldId id="297" r:id="rId10"/>
    <p:sldId id="306" r:id="rId11"/>
    <p:sldId id="276" r:id="rId12"/>
    <p:sldId id="273" r:id="rId13"/>
    <p:sldId id="274" r:id="rId14"/>
    <p:sldId id="275" r:id="rId15"/>
    <p:sldId id="298" r:id="rId16"/>
    <p:sldId id="281" r:id="rId17"/>
    <p:sldId id="308" r:id="rId18"/>
    <p:sldId id="309" r:id="rId19"/>
    <p:sldId id="280" r:id="rId20"/>
    <p:sldId id="299" r:id="rId21"/>
    <p:sldId id="283" r:id="rId22"/>
    <p:sldId id="284" r:id="rId23"/>
    <p:sldId id="285" r:id="rId24"/>
    <p:sldId id="286" r:id="rId25"/>
    <p:sldId id="287" r:id="rId26"/>
    <p:sldId id="301" r:id="rId27"/>
    <p:sldId id="289" r:id="rId28"/>
    <p:sldId id="300" r:id="rId29"/>
    <p:sldId id="302" r:id="rId30"/>
    <p:sldId id="303" r:id="rId31"/>
    <p:sldId id="304" r:id="rId32"/>
    <p:sldId id="270" r:id="rId33"/>
    <p:sldId id="305" r:id="rId34"/>
    <p:sldId id="272" r:id="rId35"/>
    <p:sldId id="307" r:id="rId36"/>
  </p:sldIdLst>
  <p:sldSz cx="12192000" cy="6858000"/>
  <p:notesSz cx="6858000" cy="9144000"/>
  <p:custDataLst>
    <p:tags r:id="rId3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2D8498"/>
    <a:srgbClr val="BC7742"/>
    <a:srgbClr val="404040"/>
    <a:srgbClr val="283848"/>
    <a:srgbClr val="0070C0"/>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3963" autoAdjust="0"/>
  </p:normalViewPr>
  <p:slideViewPr>
    <p:cSldViewPr snapToGrid="0">
      <p:cViewPr varScale="1">
        <p:scale>
          <a:sx n="149" d="100"/>
          <a:sy n="149" d="100"/>
        </p:scale>
        <p:origin x="492" y="1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gs" Target="tags/tag1.xml"/></Relationships>
</file>

<file path=ppt/media/image1.png>
</file>

<file path=ppt/media/image10.jpg>
</file>

<file path=ppt/media/image11.jpg>
</file>

<file path=ppt/media/image12.jpg>
</file>

<file path=ppt/media/image13.png>
</file>

<file path=ppt/media/image2.sv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2025/5/23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extLst>
      <p:ext uri="{BB962C8B-B14F-4D97-AF65-F5344CB8AC3E}">
        <p14:creationId xmlns:p14="http://schemas.microsoft.com/office/powerpoint/2010/main" val="371922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47FACC-72CE-1242-7AE0-954DAD599F29}"/>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B01E1C1E-A3FD-EAC6-7118-ACD6A67B57C1}"/>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5463BAFD-4C0D-CB63-2CF1-5C65AE90B3C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57CF42F3-9F6F-E6BA-140A-63F802E96946}"/>
              </a:ext>
            </a:extLst>
          </p:cNvPr>
          <p:cNvSpPr>
            <a:spLocks noGrp="1"/>
          </p:cNvSpPr>
          <p:nvPr>
            <p:ph type="sldNum" sz="quarter" idx="10"/>
          </p:nvPr>
        </p:nvSpPr>
        <p:spPr/>
        <p:txBody>
          <a:bodyPr/>
          <a:lstStyle/>
          <a:p>
            <a:fld id="{5EF711DA-82CB-44C8-99EC-9CE596A896FB}" type="slidenum">
              <a:rPr lang="zh-CN" altLang="en-US" smtClean="0"/>
              <a:t>10</a:t>
            </a:fld>
            <a:endParaRPr lang="zh-CN" altLang="en-US"/>
          </a:p>
        </p:txBody>
      </p:sp>
    </p:spTree>
    <p:extLst>
      <p:ext uri="{BB962C8B-B14F-4D97-AF65-F5344CB8AC3E}">
        <p14:creationId xmlns:p14="http://schemas.microsoft.com/office/powerpoint/2010/main" val="3205495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15</a:t>
            </a:fld>
            <a:endParaRPr lang="zh-CN" altLang="en-US"/>
          </a:p>
        </p:txBody>
      </p:sp>
    </p:spTree>
    <p:extLst>
      <p:ext uri="{BB962C8B-B14F-4D97-AF65-F5344CB8AC3E}">
        <p14:creationId xmlns:p14="http://schemas.microsoft.com/office/powerpoint/2010/main" val="477688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2057B8-9085-81C5-00FE-FC7051E3FEA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B8FDBDF-7868-D442-78FB-5A39D560D50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C0DA6912-2752-9A7D-1C38-0A0E2AFDF7FA}"/>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13660FC-1498-1338-197A-A278E8F61F0D}"/>
              </a:ext>
            </a:extLst>
          </p:cNvPr>
          <p:cNvSpPr>
            <a:spLocks noGrp="1"/>
          </p:cNvSpPr>
          <p:nvPr>
            <p:ph type="sldNum" sz="quarter" idx="10"/>
          </p:nvPr>
        </p:nvSpPr>
        <p:spPr/>
        <p:txBody>
          <a:bodyPr/>
          <a:lstStyle/>
          <a:p>
            <a:fld id="{5EF711DA-82CB-44C8-99EC-9CE596A896FB}" type="slidenum">
              <a:rPr lang="zh-CN" altLang="en-US" smtClean="0"/>
              <a:t>17</a:t>
            </a:fld>
            <a:endParaRPr lang="zh-CN" altLang="en-US"/>
          </a:p>
        </p:txBody>
      </p:sp>
    </p:spTree>
    <p:extLst>
      <p:ext uri="{BB962C8B-B14F-4D97-AF65-F5344CB8AC3E}">
        <p14:creationId xmlns:p14="http://schemas.microsoft.com/office/powerpoint/2010/main" val="28156715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3D5109-030B-2EA5-8844-3BC4E6A9AE6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20871A95-ACE3-8460-29D5-A2730467049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A9843AAB-6D7A-DC1E-2603-6A5D4BC686B8}"/>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F31667E8-1E29-0D80-DD05-47E64B3F094E}"/>
              </a:ext>
            </a:extLst>
          </p:cNvPr>
          <p:cNvSpPr>
            <a:spLocks noGrp="1"/>
          </p:cNvSpPr>
          <p:nvPr>
            <p:ph type="sldNum" sz="quarter" idx="10"/>
          </p:nvPr>
        </p:nvSpPr>
        <p:spPr/>
        <p:txBody>
          <a:bodyPr/>
          <a:lstStyle/>
          <a:p>
            <a:fld id="{5EF711DA-82CB-44C8-99EC-9CE596A896FB}" type="slidenum">
              <a:rPr lang="zh-CN" altLang="en-US" smtClean="0"/>
              <a:t>18</a:t>
            </a:fld>
            <a:endParaRPr lang="zh-CN" altLang="en-US"/>
          </a:p>
        </p:txBody>
      </p:sp>
    </p:spTree>
    <p:extLst>
      <p:ext uri="{BB962C8B-B14F-4D97-AF65-F5344CB8AC3E}">
        <p14:creationId xmlns:p14="http://schemas.microsoft.com/office/powerpoint/2010/main" val="19343185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20</a:t>
            </a:fld>
            <a:endParaRPr lang="zh-CN" altLang="en-US"/>
          </a:p>
        </p:txBody>
      </p:sp>
    </p:spTree>
    <p:extLst>
      <p:ext uri="{BB962C8B-B14F-4D97-AF65-F5344CB8AC3E}">
        <p14:creationId xmlns:p14="http://schemas.microsoft.com/office/powerpoint/2010/main" val="2386757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38E21-6265-76A8-BBF8-EF7B762DA5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DB78DD-B8CD-C8C3-E0BA-DAF79CA37E6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C7E7DD-F82D-E60A-9BEB-090F93A3EC3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907BE8-FC39-096D-9BA0-DE8FE0100EB0}"/>
              </a:ext>
            </a:extLst>
          </p:cNvPr>
          <p:cNvSpPr>
            <a:spLocks noGrp="1"/>
          </p:cNvSpPr>
          <p:nvPr>
            <p:ph type="sldNum" sz="quarter" idx="10"/>
          </p:nvPr>
        </p:nvSpPr>
        <p:spPr/>
        <p:txBody>
          <a:bodyPr/>
          <a:lstStyle/>
          <a:p>
            <a:fld id="{5EF711DA-82CB-44C8-99EC-9CE596A896FB}" type="slidenum">
              <a:rPr lang="zh-CN" altLang="en-US" smtClean="0"/>
              <a:t>26</a:t>
            </a:fld>
            <a:endParaRPr lang="zh-CN" altLang="en-US"/>
          </a:p>
        </p:txBody>
      </p:sp>
    </p:spTree>
    <p:extLst>
      <p:ext uri="{BB962C8B-B14F-4D97-AF65-F5344CB8AC3E}">
        <p14:creationId xmlns:p14="http://schemas.microsoft.com/office/powerpoint/2010/main" val="1146426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5D497C5-DF48-4905-961A-121FADD3E9FF}"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28</a:t>
            </a:fld>
            <a:endParaRPr lang="zh-CN" altLang="en-US"/>
          </a:p>
        </p:txBody>
      </p:sp>
    </p:spTree>
    <p:extLst>
      <p:ext uri="{BB962C8B-B14F-4D97-AF65-F5344CB8AC3E}">
        <p14:creationId xmlns:p14="http://schemas.microsoft.com/office/powerpoint/2010/main" val="30533980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265BAA-DAB0-BCFD-D54F-5F6C354145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C87371A-302E-4195-00F1-2833D2ED745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15FCC8-6559-2AED-AFA9-0C25492D5A6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82E0CA4-FAF7-19D6-3F5F-269D43B291A2}"/>
              </a:ext>
            </a:extLst>
          </p:cNvPr>
          <p:cNvSpPr>
            <a:spLocks noGrp="1"/>
          </p:cNvSpPr>
          <p:nvPr>
            <p:ph type="sldNum" sz="quarter" idx="10"/>
          </p:nvPr>
        </p:nvSpPr>
        <p:spPr/>
        <p:txBody>
          <a:bodyPr/>
          <a:lstStyle/>
          <a:p>
            <a:fld id="{5EF711DA-82CB-44C8-99EC-9CE596A896FB}" type="slidenum">
              <a:rPr lang="zh-CN" altLang="en-US" smtClean="0"/>
              <a:t>29</a:t>
            </a:fld>
            <a:endParaRPr lang="zh-CN" altLang="en-US"/>
          </a:p>
        </p:txBody>
      </p:sp>
    </p:spTree>
    <p:extLst>
      <p:ext uri="{BB962C8B-B14F-4D97-AF65-F5344CB8AC3E}">
        <p14:creationId xmlns:p14="http://schemas.microsoft.com/office/powerpoint/2010/main" val="41166395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00607-242D-6CF6-860B-5A22F4AE29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FEEAFFA-617F-69FB-CC61-A565C3A4025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F089F4-D34B-619D-7E1F-7CA7E5BDE18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3D93C72-1137-69F6-3593-C6E4F82FD536}"/>
              </a:ext>
            </a:extLst>
          </p:cNvPr>
          <p:cNvSpPr>
            <a:spLocks noGrp="1"/>
          </p:cNvSpPr>
          <p:nvPr>
            <p:ph type="sldNum" sz="quarter" idx="10"/>
          </p:nvPr>
        </p:nvSpPr>
        <p:spPr/>
        <p:txBody>
          <a:bodyPr/>
          <a:lstStyle/>
          <a:p>
            <a:fld id="{5EF711DA-82CB-44C8-99EC-9CE596A896FB}" type="slidenum">
              <a:rPr lang="zh-CN" altLang="en-US" smtClean="0"/>
              <a:t>30</a:t>
            </a:fld>
            <a:endParaRPr lang="zh-CN" altLang="en-US"/>
          </a:p>
        </p:txBody>
      </p:sp>
    </p:spTree>
    <p:extLst>
      <p:ext uri="{BB962C8B-B14F-4D97-AF65-F5344CB8AC3E}">
        <p14:creationId xmlns:p14="http://schemas.microsoft.com/office/powerpoint/2010/main" val="2144060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B7867-51EA-DC39-B436-2A5AA0BB9F9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F3BF9E-908C-F293-81D8-C64C413D965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B0402C-E66B-D2F9-A09B-B50A09EEBF2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C78FEAF-18AC-CC1B-D037-BE20C7ECF1D2}"/>
              </a:ext>
            </a:extLst>
          </p:cNvPr>
          <p:cNvSpPr>
            <a:spLocks noGrp="1"/>
          </p:cNvSpPr>
          <p:nvPr>
            <p:ph type="sldNum" sz="quarter" idx="10"/>
          </p:nvPr>
        </p:nvSpPr>
        <p:spPr/>
        <p:txBody>
          <a:bodyPr/>
          <a:lstStyle/>
          <a:p>
            <a:fld id="{5EF711DA-82CB-44C8-99EC-9CE596A896FB}" type="slidenum">
              <a:rPr lang="zh-CN" altLang="en-US" smtClean="0"/>
              <a:t>31</a:t>
            </a:fld>
            <a:endParaRPr lang="zh-CN" altLang="en-US"/>
          </a:p>
        </p:txBody>
      </p:sp>
    </p:spTree>
    <p:extLst>
      <p:ext uri="{BB962C8B-B14F-4D97-AF65-F5344CB8AC3E}">
        <p14:creationId xmlns:p14="http://schemas.microsoft.com/office/powerpoint/2010/main" val="12468903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32</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23A65D-60CF-EFE2-46B5-FCE2C78FD1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1B90B04-B106-E0C7-D8A4-904921321C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9F381FB-C1EB-4E37-35D2-9F02FCFCBBE3}"/>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BC83ACD-2F07-2799-6280-CBE9038AC546}"/>
              </a:ext>
            </a:extLst>
          </p:cNvPr>
          <p:cNvSpPr>
            <a:spLocks noGrp="1"/>
          </p:cNvSpPr>
          <p:nvPr>
            <p:ph type="sldNum" sz="quarter" idx="10"/>
          </p:nvPr>
        </p:nvSpPr>
        <p:spPr/>
        <p:txBody>
          <a:bodyPr/>
          <a:lstStyle/>
          <a:p>
            <a:fld id="{5EF711DA-82CB-44C8-99EC-9CE596A896FB}" type="slidenum">
              <a:rPr lang="zh-CN" altLang="en-US" smtClean="0"/>
              <a:t>33</a:t>
            </a:fld>
            <a:endParaRPr lang="zh-CN" altLang="en-US"/>
          </a:p>
        </p:txBody>
      </p:sp>
    </p:spTree>
    <p:extLst>
      <p:ext uri="{BB962C8B-B14F-4D97-AF65-F5344CB8AC3E}">
        <p14:creationId xmlns:p14="http://schemas.microsoft.com/office/powerpoint/2010/main" val="14004299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34</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3661C-B179-D48B-7902-DEF309F6EDE3}"/>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425281D5-31D9-C928-BA41-8EEB68778F9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7FAA340-0A04-DE64-83B4-762A9DD9D49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C3CEA756-18FE-6439-F6B8-6D11B01A251B}"/>
              </a:ext>
            </a:extLst>
          </p:cNvPr>
          <p:cNvSpPr>
            <a:spLocks noGrp="1"/>
          </p:cNvSpPr>
          <p:nvPr>
            <p:ph type="sldNum" sz="quarter" idx="10"/>
          </p:nvPr>
        </p:nvSpPr>
        <p:spPr/>
        <p:txBody>
          <a:bodyPr/>
          <a:lstStyle/>
          <a:p>
            <a:fld id="{5EF711DA-82CB-44C8-99EC-9CE596A896FB}" type="slidenum">
              <a:rPr lang="zh-CN" altLang="en-US" smtClean="0"/>
              <a:t>35</a:t>
            </a:fld>
            <a:endParaRPr lang="zh-CN" altLang="en-US"/>
          </a:p>
        </p:txBody>
      </p:sp>
    </p:spTree>
    <p:extLst>
      <p:ext uri="{BB962C8B-B14F-4D97-AF65-F5344CB8AC3E}">
        <p14:creationId xmlns:p14="http://schemas.microsoft.com/office/powerpoint/2010/main" val="4196191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None/>
            </a:pPr>
            <a:r>
              <a:rPr lang="zh-CN" altLang="en-US" b="1" dirty="0"/>
              <a:t>旅游方式的转变与徒步旅游兴起</a:t>
            </a:r>
            <a:br>
              <a:rPr lang="zh-CN" altLang="en-US" dirty="0"/>
            </a:br>
            <a:r>
              <a:rPr lang="zh-CN" altLang="en-US" dirty="0"/>
              <a:t>随着社会发展和人们生活水平的提高，旅游方式逐渐从传统的观光旅游转向个性化、自由化的旅游形式。徒步旅游因其强调自然体验、身心锻炼和意志力提升，成为越来越多旅行者追求健康、环保生活方式的新选择。</a:t>
            </a:r>
          </a:p>
          <a:p>
            <a:pPr>
              <a:buNone/>
            </a:pPr>
            <a:r>
              <a:rPr lang="zh-CN" altLang="en-US" b="1" dirty="0"/>
              <a:t>徒步旅游对信息平台的高度依赖性</a:t>
            </a:r>
            <a:br>
              <a:rPr lang="zh-CN" altLang="en-US" dirty="0"/>
            </a:br>
            <a:r>
              <a:rPr lang="zh-CN" altLang="en-US" dirty="0"/>
              <a:t>徒步旅游受自然环境影响大，如气候、地形和突发灾害等因素对安全性和体验质量有重大影响。因此，亟需一个能提供全面信息（如路线、装备、训练、天气和健康管理等）的</a:t>
            </a:r>
            <a:r>
              <a:rPr lang="en-US" altLang="zh-CN" dirty="0"/>
              <a:t>Web</a:t>
            </a:r>
            <a:r>
              <a:rPr lang="zh-CN" altLang="en-US" dirty="0"/>
              <a:t>平台，帮助用户科学规划、提升旅行安全和体验。</a:t>
            </a:r>
          </a:p>
          <a:p>
            <a:r>
              <a:rPr lang="zh-CN" altLang="en-US" b="1" dirty="0"/>
              <a:t>徒步旅游的生态环保价值与可持续发展意义</a:t>
            </a:r>
            <a:br>
              <a:rPr lang="zh-CN" altLang="en-US" dirty="0"/>
            </a:br>
            <a:r>
              <a:rPr lang="zh-CN" altLang="en-US" dirty="0"/>
              <a:t>徒步旅游具备促进生态保护和绿色旅游发展的潜力。通过推广环保理念和加强公众环保意识，徒步旅游不仅促进旅游产业的绿色转型，也有助于实现生态文明和可持续发展目标。因此，开发一个融合教育、环保与旅游功能的平台，具有重要的社会和生态意义。</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extLst>
      <p:ext uri="{BB962C8B-B14F-4D97-AF65-F5344CB8AC3E}">
        <p14:creationId xmlns:p14="http://schemas.microsoft.com/office/powerpoint/2010/main" val="1836383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6</a:t>
            </a:fld>
            <a:endParaRPr lang="zh-CN" altLang="en-US"/>
          </a:p>
        </p:txBody>
      </p:sp>
    </p:spTree>
    <p:extLst>
      <p:ext uri="{BB962C8B-B14F-4D97-AF65-F5344CB8AC3E}">
        <p14:creationId xmlns:p14="http://schemas.microsoft.com/office/powerpoint/2010/main" val="4009271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9</a:t>
            </a:fld>
            <a:endParaRPr lang="zh-CN" altLang="en-US"/>
          </a:p>
        </p:txBody>
      </p:sp>
    </p:spTree>
    <p:extLst>
      <p:ext uri="{BB962C8B-B14F-4D97-AF65-F5344CB8AC3E}">
        <p14:creationId xmlns:p14="http://schemas.microsoft.com/office/powerpoint/2010/main" val="3124011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9A6776D6-055B-45E1-A07F-40AF9915DBEF}" type="datetime1">
              <a:rPr lang="zh-CN" altLang="en-US" smtClean="0"/>
              <a:t>2025/5/23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1BB65F64-BFC4-4590-A3B4-6A8E5499F5A4}" type="datetime1">
              <a:rPr lang="zh-CN" altLang="en-US" smtClean="0"/>
              <a:t>2025/5/23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2D568D8-79F4-46BC-90CE-49E11C42A0D9}" type="datetime1">
              <a:rPr lang="zh-CN" altLang="en-US" smtClean="0"/>
              <a:t>2025/5/23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614913161"/>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36025B4-6830-40BE-A5C5-D0009D62CE3B}"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B7ECB5-DF12-4F03-B25B-CC38BA2A35A7}"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1572762722"/>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29CA149-A363-431E-B2E9-9DD43A6A5442}"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940713218"/>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5B05C69-CD13-4645-994F-4DA991B20B4C}"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270447787"/>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6F40B33-C4D1-4774-A4A7-56335ECBF981}"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905575129"/>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FC6AD8D1-C647-4D2D-889F-D9046B63B25C}" type="datetime1">
              <a:rPr lang="zh-CN" altLang="en-US" smtClean="0"/>
              <a:t>2025/5/23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29830-9399-4348-B48B-DE7CC3D5F97F}" type="datetime1">
              <a:rPr lang="zh-CN" altLang="en-US" smtClean="0"/>
              <a:t>2025/5/23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77" r:id="rId3"/>
    <p:sldLayoutId id="2147483655" r:id="rId4"/>
    <p:sldLayoutId id="2147483673" r:id="rId5"/>
    <p:sldLayoutId id="2147483674" r:id="rId6"/>
    <p:sldLayoutId id="2147483675" r:id="rId7"/>
    <p:sldLayoutId id="2147483676" r:id="rId8"/>
    <p:sldLayoutId id="2147483656" r:id="rId9"/>
  </p:sldLayoutIdLst>
  <p:transition spd="slow" advTm="3000">
    <p:fade/>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2.sv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2.sv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7" Type="http://schemas.openxmlformats.org/officeDocument/2006/relationships/image" Target="../media/image2.svg"/><Relationship Id="rId2" Type="http://schemas.openxmlformats.org/officeDocument/2006/relationships/notesSlide" Target="../notesSlides/notesSlide31.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12.jp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xml"/><Relationship Id="rId7" Type="http://schemas.openxmlformats.org/officeDocument/2006/relationships/notesSlide" Target="../notesSlides/notesSlide35.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4.xml"/><Relationship Id="rId5" Type="http://schemas.openxmlformats.org/officeDocument/2006/relationships/tags" Target="../tags/tag6.xml"/><Relationship Id="rId10" Type="http://schemas.openxmlformats.org/officeDocument/2006/relationships/image" Target="../media/image2.svg"/><Relationship Id="rId4" Type="http://schemas.openxmlformats.org/officeDocument/2006/relationships/tags" Target="../tags/tag5.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sv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528320" y="2662410"/>
            <a:ext cx="11135360" cy="707886"/>
          </a:xfrm>
          <a:prstGeom prst="rect">
            <a:avLst/>
          </a:prstGeom>
          <a:noFill/>
        </p:spPr>
        <p:txBody>
          <a:bodyPr wrap="square" rtlCol="0">
            <a:spAutoFit/>
          </a:bodyPr>
          <a:lstStyle/>
          <a:p>
            <a:pPr algn="ctr"/>
            <a:r>
              <a:rPr lang="zh-CN" altLang="en-US" sz="4000" b="1" spc="300" dirty="0">
                <a:solidFill>
                  <a:schemeClr val="bg1"/>
                </a:solidFill>
                <a:cs typeface="+mn-ea"/>
                <a:sym typeface="+mn-lt"/>
              </a:rPr>
              <a:t>基于</a:t>
            </a:r>
            <a:r>
              <a:rPr lang="en-US" altLang="zh-CN" sz="4000" b="1" spc="300" dirty="0">
                <a:solidFill>
                  <a:schemeClr val="bg1"/>
                </a:solidFill>
                <a:cs typeface="+mn-ea"/>
                <a:sym typeface="+mn-lt"/>
              </a:rPr>
              <a:t>Web</a:t>
            </a:r>
            <a:r>
              <a:rPr lang="zh-CN" altLang="en-US" sz="4000" b="1" spc="300" dirty="0">
                <a:solidFill>
                  <a:schemeClr val="bg1"/>
                </a:solidFill>
                <a:cs typeface="+mn-ea"/>
                <a:sym typeface="+mn-lt"/>
              </a:rPr>
              <a:t>的中国徒步旅游网站的设计与实现</a:t>
            </a:r>
          </a:p>
        </p:txBody>
      </p:sp>
      <p:sp>
        <p:nvSpPr>
          <p:cNvPr id="16" name="powerpoint template design by DAJU_PPT正版来源小红书大橘PPT微信DAJU_PPT请勿抄袭搬运！盗版必究！"/>
          <p:cNvSpPr txBox="1"/>
          <p:nvPr/>
        </p:nvSpPr>
        <p:spPr>
          <a:xfrm>
            <a:off x="2668117" y="4730933"/>
            <a:ext cx="7060388" cy="33853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zh-CN" altLang="en-US" sz="1600" b="1" spc="300" dirty="0">
                <a:solidFill>
                  <a:schemeClr val="tx1"/>
                </a:solidFill>
                <a:latin typeface="+mn-lt"/>
                <a:ea typeface="+mn-ea"/>
                <a:cs typeface="+mn-ea"/>
                <a:sym typeface="+mn-lt"/>
              </a:rPr>
              <a:t>北京林业大学 信息学院（人工智能学院） 计科</a:t>
            </a:r>
            <a:r>
              <a:rPr lang="en-US" altLang="zh-CN" sz="1600" b="1" spc="300" dirty="0">
                <a:solidFill>
                  <a:schemeClr val="tx1"/>
                </a:solidFill>
                <a:latin typeface="+mn-lt"/>
                <a:ea typeface="+mn-ea"/>
                <a:cs typeface="+mn-ea"/>
                <a:sym typeface="+mn-lt"/>
              </a:rPr>
              <a:t>21-1</a:t>
            </a: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07146" cy="463258"/>
            <a:chOff x="3532426" y="5613341"/>
            <a:chExt cx="6007146"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519155" cy="461872"/>
              <a:chOff x="3532426" y="5614035"/>
              <a:chExt cx="2519155" cy="461872"/>
            </a:xfrm>
          </p:grpSpPr>
          <p:sp>
            <p:nvSpPr>
              <p:cNvPr id="13" name="powerpoint template design by DAJU_PPT正版来源小红书大橘PPT微信DAJU_PPT请勿抄袭搬运！盗版必究！-1"/>
              <p:cNvSpPr txBox="1"/>
              <p:nvPr/>
            </p:nvSpPr>
            <p:spPr>
              <a:xfrm>
                <a:off x="4071600" y="5644929"/>
                <a:ext cx="1979981"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：牛嘉桢</a:t>
                </a: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71567" cy="463258"/>
              <a:chOff x="6968005" y="5613341"/>
              <a:chExt cx="2571567" cy="463258"/>
            </a:xfrm>
          </p:grpSpPr>
          <p:sp>
            <p:nvSpPr>
              <p:cNvPr id="14" name="powerpoint template design by DAJU_PPT正版来源小红书大橘PPT微信DAJU_PPT请勿抄袭搬运！盗版必究！-3"/>
              <p:cNvSpPr txBox="1"/>
              <p:nvPr/>
            </p:nvSpPr>
            <p:spPr>
              <a:xfrm>
                <a:off x="7559591" y="5644929"/>
                <a:ext cx="1979981"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：蔡娟</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2025</a:t>
            </a:r>
            <a:r>
              <a:rPr lang="zh-CN" altLang="en-US" dirty="0">
                <a:cs typeface="+mn-ea"/>
                <a:sym typeface="+mn-lt"/>
              </a:rPr>
              <a:t>年</a:t>
            </a:r>
            <a:r>
              <a:rPr lang="en-US" altLang="zh-CN" dirty="0">
                <a:cs typeface="+mn-ea"/>
                <a:sym typeface="+mn-lt"/>
              </a:rPr>
              <a:t>5</a:t>
            </a:r>
            <a:r>
              <a:rPr lang="zh-CN" altLang="en-US" dirty="0">
                <a:cs typeface="+mn-ea"/>
                <a:sym typeface="+mn-lt"/>
              </a:rPr>
              <a:t>月</a:t>
            </a:r>
            <a:r>
              <a:rPr lang="en-US" altLang="zh-CN" dirty="0">
                <a:cs typeface="+mn-ea"/>
                <a:sym typeface="+mn-lt"/>
              </a:rPr>
              <a:t>24</a:t>
            </a:r>
            <a:r>
              <a:rPr lang="zh-CN" altLang="en-US" dirty="0">
                <a:cs typeface="+mn-ea"/>
                <a:sym typeface="+mn-lt"/>
              </a:rPr>
              <a:t>日</a:t>
            </a:r>
          </a:p>
        </p:txBody>
      </p:sp>
      <p:sp>
        <p:nvSpPr>
          <p:cNvPr id="3" name="灯片编号占位符 2">
            <a:extLst>
              <a:ext uri="{FF2B5EF4-FFF2-40B4-BE49-F238E27FC236}">
                <a16:creationId xmlns:a16="http://schemas.microsoft.com/office/drawing/2014/main" id="{69946559-A4D4-6967-2E39-7B95A3537B09}"/>
              </a:ext>
            </a:extLst>
          </p:cNvPr>
          <p:cNvSpPr>
            <a:spLocks noGrp="1"/>
          </p:cNvSpPr>
          <p:nvPr>
            <p:ph type="sldNum" sz="quarter" idx="12"/>
          </p:nvPr>
        </p:nvSpPr>
        <p:spPr/>
        <p:txBody>
          <a:bodyPr/>
          <a:lstStyle/>
          <a:p>
            <a:fld id="{A8537B7A-7510-410A-AA53-45D600DA0276}" type="slidenum">
              <a:rPr lang="zh-CN" altLang="en-US" smtClean="0"/>
              <a:t>1</a:t>
            </a:fld>
            <a:endParaRPr lang="zh-CN" altLang="en-US"/>
          </a:p>
        </p:txBody>
      </p:sp>
      <p:pic>
        <p:nvPicPr>
          <p:cNvPr id="11" name="图形 10">
            <a:extLst>
              <a:ext uri="{FF2B5EF4-FFF2-40B4-BE49-F238E27FC236}">
                <a16:creationId xmlns:a16="http://schemas.microsoft.com/office/drawing/2014/main" id="{47F23122-0DB8-58CA-134E-27A176D40C5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
        <p:nvSpPr>
          <p:cNvPr id="4" name="powerpoint template design by DAJU_PPT正版来源小红书大橘PPT微信DAJU_PPT请勿抄袭搬运！盗版必究！">
            <a:extLst>
              <a:ext uri="{FF2B5EF4-FFF2-40B4-BE49-F238E27FC236}">
                <a16:creationId xmlns:a16="http://schemas.microsoft.com/office/drawing/2014/main" id="{4C3DF7FF-1FC6-45F0-2892-99387E7FA75D}"/>
              </a:ext>
            </a:extLst>
          </p:cNvPr>
          <p:cNvSpPr txBox="1"/>
          <p:nvPr/>
        </p:nvSpPr>
        <p:spPr>
          <a:xfrm>
            <a:off x="528320" y="3644306"/>
            <a:ext cx="11135360" cy="400110"/>
          </a:xfrm>
          <a:prstGeom prst="rect">
            <a:avLst/>
          </a:prstGeom>
          <a:noFill/>
        </p:spPr>
        <p:txBody>
          <a:bodyPr wrap="square" rtlCol="0">
            <a:spAutoFit/>
          </a:bodyPr>
          <a:lstStyle/>
          <a:p>
            <a:pPr algn="ctr"/>
            <a:r>
              <a:rPr lang="en-US" altLang="zh-CN" sz="2000" b="1" kern="0" dirty="0">
                <a:solidFill>
                  <a:schemeClr val="bg1"/>
                </a:solidFill>
                <a:effectLst/>
                <a:latin typeface="Times New Roman" panose="02020603050405020304" pitchFamily="18" charset="0"/>
                <a:ea typeface="宋体" panose="02010600030101010101" pitchFamily="2" charset="-122"/>
                <a:cs typeface="宋体" panose="02010600030101010101" pitchFamily="2" charset="-122"/>
              </a:rPr>
              <a:t>The Design and Implementation of Chinese Hiking Tourism Website Based on Web</a:t>
            </a:r>
            <a:endParaRPr lang="zh-CN" altLang="en-US" sz="2000" b="1" spc="3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06BFD4-6305-6161-D927-124B9A38F840}"/>
            </a:ext>
          </a:extLst>
        </p:cNvPr>
        <p:cNvGrpSpPr/>
        <p:nvPr/>
      </p:nvGrpSpPr>
      <p:grpSpPr>
        <a:xfrm>
          <a:off x="0" y="0"/>
          <a:ext cx="0" cy="0"/>
          <a:chOff x="0" y="0"/>
          <a:chExt cx="0" cy="0"/>
        </a:xfrm>
      </p:grpSpPr>
      <p:cxnSp>
        <p:nvCxnSpPr>
          <p:cNvPr id="16" name="powerpoint template design by DAJU_PPT正版来源小红书大橘PPT微信DAJU_PPT请勿抄袭搬运！盗版必究！">
            <a:extLst>
              <a:ext uri="{FF2B5EF4-FFF2-40B4-BE49-F238E27FC236}">
                <a16:creationId xmlns:a16="http://schemas.microsoft.com/office/drawing/2014/main" id="{41B50025-3A74-009B-0544-37FDA4E6F82D}"/>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048F781B-70A7-F7D8-17EA-B82F71C7598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52F66E93-920A-6A26-94DA-5E261C7D059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14CF5C83-F64E-B597-2CB2-9C9DC9691B39}"/>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6" name="直接连接符 5">
            <a:extLst>
              <a:ext uri="{FF2B5EF4-FFF2-40B4-BE49-F238E27FC236}">
                <a16:creationId xmlns:a16="http://schemas.microsoft.com/office/drawing/2014/main" id="{B8E30944-EDC4-C533-128F-539C654BBB6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C264236-C0A7-7335-BBF4-7B09C241DC4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012B8A47-B15C-FCC1-77BA-DF8E2C71D23F}"/>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D4BC169F-10EB-3DF9-65A3-96B9F5D5A772}"/>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0" name="TextBox 10">
            <a:extLst>
              <a:ext uri="{FF2B5EF4-FFF2-40B4-BE49-F238E27FC236}">
                <a16:creationId xmlns:a16="http://schemas.microsoft.com/office/drawing/2014/main" id="{16A2C7BA-FF20-FE0F-C0F8-88237D8A9662}"/>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FC96CC3A-B489-649A-5135-C30BB3F6F26C}"/>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3" name="直接连接符 12">
            <a:extLst>
              <a:ext uri="{FF2B5EF4-FFF2-40B4-BE49-F238E27FC236}">
                <a16:creationId xmlns:a16="http://schemas.microsoft.com/office/drawing/2014/main" id="{809FFB2E-C10E-80B3-EE9D-89B7EEFE4C0F}"/>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图形 11">
            <a:extLst>
              <a:ext uri="{FF2B5EF4-FFF2-40B4-BE49-F238E27FC236}">
                <a16:creationId xmlns:a16="http://schemas.microsoft.com/office/drawing/2014/main" id="{7A692EF0-7ABC-716F-FA9E-989EB40C043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cxnSp>
        <p:nvCxnSpPr>
          <p:cNvPr id="14" name="powerpoint template design by DAJU_PPT正版来源小红书大橘PPT微信DAJU_PPT请勿抄袭搬运！盗版必究！">
            <a:extLst>
              <a:ext uri="{FF2B5EF4-FFF2-40B4-BE49-F238E27FC236}">
                <a16:creationId xmlns:a16="http://schemas.microsoft.com/office/drawing/2014/main" id="{F3A773E5-C1C6-2DC2-6BA6-6D30112263CE}"/>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a:extLst>
              <a:ext uri="{FF2B5EF4-FFF2-40B4-BE49-F238E27FC236}">
                <a16:creationId xmlns:a16="http://schemas.microsoft.com/office/drawing/2014/main" id="{8410FA82-E66D-844B-3E58-B478C2A0F563}"/>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3.1 </a:t>
            </a:r>
            <a:r>
              <a:rPr lang="zh-CN" altLang="en-US" dirty="0">
                <a:sym typeface="+mn-lt"/>
              </a:rPr>
              <a:t>系统需求分析</a:t>
            </a:r>
          </a:p>
        </p:txBody>
      </p:sp>
      <p:grpSp>
        <p:nvGrpSpPr>
          <p:cNvPr id="18" name="powerpoint template design by DAJU_PPT正版来源小红书大橘PPT微信DAJU_PPT请勿抄袭搬运！盗版必究！">
            <a:extLst>
              <a:ext uri="{FF2B5EF4-FFF2-40B4-BE49-F238E27FC236}">
                <a16:creationId xmlns:a16="http://schemas.microsoft.com/office/drawing/2014/main" id="{D9E5DEC2-5C37-2C36-C012-194C2CC829A2}"/>
              </a:ext>
            </a:extLst>
          </p:cNvPr>
          <p:cNvGrpSpPr/>
          <p:nvPr/>
        </p:nvGrpSpPr>
        <p:grpSpPr>
          <a:xfrm>
            <a:off x="819075" y="1866811"/>
            <a:ext cx="4893693" cy="4489539"/>
            <a:chOff x="1695217" y="1799940"/>
            <a:chExt cx="3727239" cy="4973121"/>
          </a:xfrm>
        </p:grpSpPr>
        <p:grpSp>
          <p:nvGrpSpPr>
            <p:cNvPr id="19" name="组合 18">
              <a:extLst>
                <a:ext uri="{FF2B5EF4-FFF2-40B4-BE49-F238E27FC236}">
                  <a16:creationId xmlns:a16="http://schemas.microsoft.com/office/drawing/2014/main" id="{4DDA1BEC-5D77-A390-53D2-F592326266B5}"/>
                </a:ext>
              </a:extLst>
            </p:cNvPr>
            <p:cNvGrpSpPr/>
            <p:nvPr/>
          </p:nvGrpSpPr>
          <p:grpSpPr>
            <a:xfrm>
              <a:off x="1695217" y="1799940"/>
              <a:ext cx="3727239" cy="1507845"/>
              <a:chOff x="1339492" y="1216902"/>
              <a:chExt cx="3727239" cy="1507845"/>
            </a:xfrm>
          </p:grpSpPr>
          <p:sp>
            <p:nvSpPr>
              <p:cNvPr id="39" name="powerpoint template design by DAJU_PPT正版来源小红书大橘PPT微信DAJU_PPT请勿抄袭搬运！盗版必究！-1">
                <a:extLst>
                  <a:ext uri="{FF2B5EF4-FFF2-40B4-BE49-F238E27FC236}">
                    <a16:creationId xmlns:a16="http://schemas.microsoft.com/office/drawing/2014/main" id="{BCFA543D-B855-B176-2F93-260BD3D040C2}"/>
                  </a:ext>
                </a:extLst>
              </p:cNvPr>
              <p:cNvSpPr/>
              <p:nvPr/>
            </p:nvSpPr>
            <p:spPr>
              <a:xfrm>
                <a:off x="1501058" y="1216902"/>
                <a:ext cx="3565673" cy="1507845"/>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0" name="powerpoint template design by DAJU_PPT正版来源小红书大橘PPT微信DAJU_PPT请勿抄袭搬运！盗版必究！-2">
                <a:extLst>
                  <a:ext uri="{FF2B5EF4-FFF2-40B4-BE49-F238E27FC236}">
                    <a16:creationId xmlns:a16="http://schemas.microsoft.com/office/drawing/2014/main" id="{1DE92207-4747-C29B-10F5-086D155917F3}"/>
                  </a:ext>
                </a:extLst>
              </p:cNvPr>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41" name="powerpoint template design by DAJU_PPT正版来源小红书大橘PPT微信DAJU_PPT请勿抄袭搬运！盗版必究！-3">
                <a:extLst>
                  <a:ext uri="{FF2B5EF4-FFF2-40B4-BE49-F238E27FC236}">
                    <a16:creationId xmlns:a16="http://schemas.microsoft.com/office/drawing/2014/main" id="{CB5A281C-9647-FFED-4DD2-4BA3AF835F21}"/>
                  </a:ext>
                </a:extLst>
              </p:cNvPr>
              <p:cNvSpPr txBox="1"/>
              <p:nvPr/>
            </p:nvSpPr>
            <p:spPr>
              <a:xfrm>
                <a:off x="1389250" y="1670072"/>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01</a:t>
                </a:r>
                <a:endParaRPr lang="zh-CN" altLang="en-US" sz="2400" b="1" dirty="0">
                  <a:solidFill>
                    <a:schemeClr val="bg1"/>
                  </a:solidFill>
                  <a:cs typeface="+mn-ea"/>
                  <a:sym typeface="+mn-lt"/>
                </a:endParaRPr>
              </a:p>
            </p:txBody>
          </p:sp>
        </p:grpSp>
        <p:grpSp>
          <p:nvGrpSpPr>
            <p:cNvPr id="20" name="组合 19">
              <a:extLst>
                <a:ext uri="{FF2B5EF4-FFF2-40B4-BE49-F238E27FC236}">
                  <a16:creationId xmlns:a16="http://schemas.microsoft.com/office/drawing/2014/main" id="{A3519407-DAFE-182A-510B-65EED7614DF1}"/>
                </a:ext>
              </a:extLst>
            </p:cNvPr>
            <p:cNvGrpSpPr/>
            <p:nvPr/>
          </p:nvGrpSpPr>
          <p:grpSpPr>
            <a:xfrm>
              <a:off x="1695217" y="3502425"/>
              <a:ext cx="3727239" cy="1449918"/>
              <a:chOff x="2050942" y="3052737"/>
              <a:chExt cx="3727239" cy="1449918"/>
            </a:xfrm>
          </p:grpSpPr>
          <p:sp>
            <p:nvSpPr>
              <p:cNvPr id="36" name="powerpoint template design by DAJU_PPT正版来源小红书大橘PPT微信DAJU_PPT请勿抄袭搬运！盗版必究！-4">
                <a:extLst>
                  <a:ext uri="{FF2B5EF4-FFF2-40B4-BE49-F238E27FC236}">
                    <a16:creationId xmlns:a16="http://schemas.microsoft.com/office/drawing/2014/main" id="{D50BE66B-8ECA-A2F6-18C7-E317D1C928E8}"/>
                  </a:ext>
                </a:extLst>
              </p:cNvPr>
              <p:cNvSpPr/>
              <p:nvPr/>
            </p:nvSpPr>
            <p:spPr>
              <a:xfrm>
                <a:off x="2212508" y="3052737"/>
                <a:ext cx="3565673" cy="1449918"/>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7" name="powerpoint template design by DAJU_PPT正版来源小红书大橘PPT微信DAJU_PPT请勿抄袭搬运！盗版必究！-5">
                <a:extLst>
                  <a:ext uri="{FF2B5EF4-FFF2-40B4-BE49-F238E27FC236}">
                    <a16:creationId xmlns:a16="http://schemas.microsoft.com/office/drawing/2014/main" id="{27CF02A5-FC47-CF10-7F58-4739C737DF65}"/>
                  </a:ext>
                </a:extLst>
              </p:cNvPr>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8" name="powerpoint template design by DAJU_PPT正版来源小红书大橘PPT微信DAJU_PPT请勿抄袭搬运！盗版必究！-6">
                <a:extLst>
                  <a:ext uri="{FF2B5EF4-FFF2-40B4-BE49-F238E27FC236}">
                    <a16:creationId xmlns:a16="http://schemas.microsoft.com/office/drawing/2014/main" id="{D7E0AC78-9381-2A88-8726-F464C50636DB}"/>
                  </a:ext>
                </a:extLst>
              </p:cNvPr>
              <p:cNvSpPr txBox="1"/>
              <p:nvPr/>
            </p:nvSpPr>
            <p:spPr>
              <a:xfrm>
                <a:off x="2100700" y="3505904"/>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02</a:t>
                </a:r>
                <a:endParaRPr lang="zh-CN" altLang="en-US" sz="2400" b="1" dirty="0">
                  <a:solidFill>
                    <a:schemeClr val="bg1"/>
                  </a:solidFill>
                  <a:cs typeface="+mn-ea"/>
                  <a:sym typeface="+mn-lt"/>
                </a:endParaRPr>
              </a:p>
            </p:txBody>
          </p:sp>
        </p:grpSp>
        <p:grpSp>
          <p:nvGrpSpPr>
            <p:cNvPr id="21" name="组合 20">
              <a:extLst>
                <a:ext uri="{FF2B5EF4-FFF2-40B4-BE49-F238E27FC236}">
                  <a16:creationId xmlns:a16="http://schemas.microsoft.com/office/drawing/2014/main" id="{73ADAB82-71F4-DFA3-04F0-7D4F715B1711}"/>
                </a:ext>
              </a:extLst>
            </p:cNvPr>
            <p:cNvGrpSpPr/>
            <p:nvPr/>
          </p:nvGrpSpPr>
          <p:grpSpPr>
            <a:xfrm>
              <a:off x="1695217" y="5204908"/>
              <a:ext cx="3727239" cy="1568153"/>
              <a:chOff x="1339492" y="4888571"/>
              <a:chExt cx="3727239" cy="1568153"/>
            </a:xfrm>
          </p:grpSpPr>
          <p:sp>
            <p:nvSpPr>
              <p:cNvPr id="31" name="powerpoint template design by DAJU_PPT正版来源小红书大橘PPT微信DAJU_PPT请勿抄袭搬运！盗版必究！-7">
                <a:extLst>
                  <a:ext uri="{FF2B5EF4-FFF2-40B4-BE49-F238E27FC236}">
                    <a16:creationId xmlns:a16="http://schemas.microsoft.com/office/drawing/2014/main" id="{DA86A8ED-2F13-44A2-D3E5-550216AE5CFC}"/>
                  </a:ext>
                </a:extLst>
              </p:cNvPr>
              <p:cNvSpPr/>
              <p:nvPr/>
            </p:nvSpPr>
            <p:spPr>
              <a:xfrm>
                <a:off x="1501058" y="4888571"/>
                <a:ext cx="3565673" cy="1568153"/>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powerpoint template design by DAJU_PPT正版来源小红书大橘PPT微信DAJU_PPT请勿抄袭搬运！盗版必究！-8">
                <a:extLst>
                  <a:ext uri="{FF2B5EF4-FFF2-40B4-BE49-F238E27FC236}">
                    <a16:creationId xmlns:a16="http://schemas.microsoft.com/office/drawing/2014/main" id="{3E624727-04A5-4111-A479-3441036B06BA}"/>
                  </a:ext>
                </a:extLst>
              </p:cNvPr>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3" name="powerpoint template design by DAJU_PPT正版来源小红书大橘PPT微信DAJU_PPT请勿抄袭搬运！盗版必究！-9">
                <a:extLst>
                  <a:ext uri="{FF2B5EF4-FFF2-40B4-BE49-F238E27FC236}">
                    <a16:creationId xmlns:a16="http://schemas.microsoft.com/office/drawing/2014/main" id="{1C0C9AB7-2269-594D-2432-C8D1371A15C9}"/>
                  </a:ext>
                </a:extLst>
              </p:cNvPr>
              <p:cNvSpPr txBox="1"/>
              <p:nvPr/>
            </p:nvSpPr>
            <p:spPr>
              <a:xfrm>
                <a:off x="1389250" y="5341738"/>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03</a:t>
                </a:r>
                <a:endParaRPr lang="zh-CN" altLang="en-US" sz="2400" b="1" dirty="0">
                  <a:solidFill>
                    <a:schemeClr val="bg1"/>
                  </a:solidFill>
                  <a:cs typeface="+mn-ea"/>
                  <a:sym typeface="+mn-lt"/>
                </a:endParaRPr>
              </a:p>
            </p:txBody>
          </p:sp>
        </p:grpSp>
        <p:grpSp>
          <p:nvGrpSpPr>
            <p:cNvPr id="22" name="组合 21">
              <a:extLst>
                <a:ext uri="{FF2B5EF4-FFF2-40B4-BE49-F238E27FC236}">
                  <a16:creationId xmlns:a16="http://schemas.microsoft.com/office/drawing/2014/main" id="{83FC158D-0992-AAF0-0FA6-CDF5C22D6E3F}"/>
                </a:ext>
              </a:extLst>
            </p:cNvPr>
            <p:cNvGrpSpPr/>
            <p:nvPr/>
          </p:nvGrpSpPr>
          <p:grpSpPr>
            <a:xfrm>
              <a:off x="2835148" y="1979604"/>
              <a:ext cx="2465815" cy="1171604"/>
              <a:chOff x="2225423" y="2020351"/>
              <a:chExt cx="2465815" cy="1171604"/>
            </a:xfrm>
          </p:grpSpPr>
          <p:sp>
            <p:nvSpPr>
              <p:cNvPr id="29" name="powerpoint template design by DAJU_PPT正版来源小红书大橘PPT微信DAJU_PPT请勿抄袭搬运！盗版必究！-10">
                <a:extLst>
                  <a:ext uri="{FF2B5EF4-FFF2-40B4-BE49-F238E27FC236}">
                    <a16:creationId xmlns:a16="http://schemas.microsoft.com/office/drawing/2014/main" id="{B64475E9-7BF3-2790-FC05-15D50174C50B}"/>
                  </a:ext>
                </a:extLst>
              </p:cNvPr>
              <p:cNvSpPr/>
              <p:nvPr/>
            </p:nvSpPr>
            <p:spPr>
              <a:xfrm>
                <a:off x="2225423" y="2020351"/>
                <a:ext cx="2007182"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用户登录注册</a:t>
                </a:r>
                <a:r>
                  <a:rPr lang="en-US" altLang="zh-CN" sz="2000" b="1" dirty="0">
                    <a:solidFill>
                      <a:schemeClr val="tx1">
                        <a:lumMod val="75000"/>
                        <a:lumOff val="25000"/>
                      </a:schemeClr>
                    </a:solidFill>
                    <a:cs typeface="+mn-ea"/>
                    <a:sym typeface="+mn-lt"/>
                  </a:rPr>
                  <a:t>/</a:t>
                </a:r>
                <a:r>
                  <a:rPr lang="zh-CN" altLang="en-US" sz="2000" b="1" dirty="0">
                    <a:solidFill>
                      <a:schemeClr val="tx1">
                        <a:lumMod val="75000"/>
                        <a:lumOff val="25000"/>
                      </a:schemeClr>
                    </a:solidFill>
                    <a:cs typeface="+mn-ea"/>
                    <a:sym typeface="+mn-lt"/>
                  </a:rPr>
                  <a:t>个人中心</a:t>
                </a:r>
              </a:p>
            </p:txBody>
          </p:sp>
          <p:sp>
            <p:nvSpPr>
              <p:cNvPr id="30" name="powerpoint template design by DAJU_PPT正版来源小红书大橘PPT微信DAJU_PPT请勿抄袭搬运！盗版必究！-11">
                <a:extLst>
                  <a:ext uri="{FF2B5EF4-FFF2-40B4-BE49-F238E27FC236}">
                    <a16:creationId xmlns:a16="http://schemas.microsoft.com/office/drawing/2014/main" id="{0B88141A-80B3-85F4-2CAA-36B2A88CEEE9}"/>
                  </a:ext>
                </a:extLst>
              </p:cNvPr>
              <p:cNvSpPr txBox="1">
                <a:spLocks/>
              </p:cNvSpPr>
              <p:nvPr/>
            </p:nvSpPr>
            <p:spPr>
              <a:xfrm>
                <a:off x="2225424" y="2420463"/>
                <a:ext cx="2465814" cy="771492"/>
              </a:xfrm>
              <a:prstGeom prst="rect">
                <a:avLst/>
              </a:prstGeom>
              <a:noFill/>
            </p:spPr>
            <p:txBody>
              <a:bodyPr wrap="square" lIns="0" tIns="0" rIns="0" bIns="0" rtlCol="0">
                <a:spAutoFit/>
              </a:bodyPr>
              <a:lstStyle/>
              <a:p>
                <a:pPr>
                  <a:lnSpc>
                    <a:spcPct val="130000"/>
                  </a:lnSpc>
                </a:pPr>
                <a:r>
                  <a:rPr lang="zh-CN" altLang="en-US" sz="1200" dirty="0"/>
                  <a:t>        用户需要安全注册登录、身份验证、管理员权限控制，并在个人中心中实现信息维护、密码修改、账户注销等功能。</a:t>
                </a:r>
                <a:endParaRPr lang="en-US" altLang="zh-CN" sz="1200" dirty="0">
                  <a:cs typeface="+mn-ea"/>
                  <a:sym typeface="+mn-lt"/>
                </a:endParaRPr>
              </a:p>
            </p:txBody>
          </p:sp>
        </p:grpSp>
        <p:grpSp>
          <p:nvGrpSpPr>
            <p:cNvPr id="23" name="组合 22">
              <a:extLst>
                <a:ext uri="{FF2B5EF4-FFF2-40B4-BE49-F238E27FC236}">
                  <a16:creationId xmlns:a16="http://schemas.microsoft.com/office/drawing/2014/main" id="{40BEF628-E919-376F-2024-FF787D9F0603}"/>
                </a:ext>
              </a:extLst>
            </p:cNvPr>
            <p:cNvGrpSpPr/>
            <p:nvPr/>
          </p:nvGrpSpPr>
          <p:grpSpPr>
            <a:xfrm>
              <a:off x="2835148" y="3682086"/>
              <a:ext cx="2465815" cy="1171602"/>
              <a:chOff x="2225423" y="2020351"/>
              <a:chExt cx="2465815" cy="1171602"/>
            </a:xfrm>
          </p:grpSpPr>
          <p:sp>
            <p:nvSpPr>
              <p:cNvPr id="27" name="powerpoint template design by DAJU_PPT正版来源小红书大橘PPT微信DAJU_PPT请勿抄袭搬运！盗版必究！-12">
                <a:extLst>
                  <a:ext uri="{FF2B5EF4-FFF2-40B4-BE49-F238E27FC236}">
                    <a16:creationId xmlns:a16="http://schemas.microsoft.com/office/drawing/2014/main" id="{B3020D4A-2BBC-D8C0-0AEF-6D3126EBE30F}"/>
                  </a:ext>
                </a:extLst>
              </p:cNvPr>
              <p:cNvSpPr/>
              <p:nvPr/>
            </p:nvSpPr>
            <p:spPr>
              <a:xfrm>
                <a:off x="2225423" y="2020351"/>
                <a:ext cx="1172077"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实时天气查询</a:t>
                </a:r>
              </a:p>
            </p:txBody>
          </p:sp>
          <p:sp>
            <p:nvSpPr>
              <p:cNvPr id="28" name="powerpoint template design by DAJU_PPT正版来源小红书大橘PPT微信DAJU_PPT请勿抄袭搬运！盗版必究！-13">
                <a:extLst>
                  <a:ext uri="{FF2B5EF4-FFF2-40B4-BE49-F238E27FC236}">
                    <a16:creationId xmlns:a16="http://schemas.microsoft.com/office/drawing/2014/main" id="{80E327D1-6C7A-C802-D5A5-F656B66235C1}"/>
                  </a:ext>
                </a:extLst>
              </p:cNvPr>
              <p:cNvSpPr txBox="1">
                <a:spLocks/>
              </p:cNvSpPr>
              <p:nvPr/>
            </p:nvSpPr>
            <p:spPr>
              <a:xfrm>
                <a:off x="2225424" y="2420461"/>
                <a:ext cx="2465814" cy="771492"/>
              </a:xfrm>
              <a:prstGeom prst="rect">
                <a:avLst/>
              </a:prstGeom>
              <a:noFill/>
            </p:spPr>
            <p:txBody>
              <a:bodyPr wrap="square" lIns="0" tIns="0" rIns="0" bIns="0" rtlCol="0">
                <a:spAutoFit/>
              </a:bodyPr>
              <a:lstStyle/>
              <a:p>
                <a:pPr>
                  <a:lnSpc>
                    <a:spcPct val="130000"/>
                  </a:lnSpc>
                </a:pPr>
                <a:r>
                  <a:rPr lang="zh-CN" altLang="en-US" sz="1200" dirty="0">
                    <a:latin typeface="+mn-ea"/>
                  </a:rPr>
                  <a:t>        用户通过输入地区信息（城市名</a:t>
                </a:r>
                <a:r>
                  <a:rPr lang="en-US" altLang="zh-CN" sz="1200" dirty="0">
                    <a:latin typeface="+mn-ea"/>
                  </a:rPr>
                  <a:t>/</a:t>
                </a:r>
                <a:r>
                  <a:rPr lang="zh-CN" altLang="en-US" sz="1200" dirty="0">
                    <a:latin typeface="+mn-ea"/>
                  </a:rPr>
                  <a:t>位置编码</a:t>
                </a:r>
                <a:r>
                  <a:rPr lang="en-US" altLang="zh-CN" sz="1200" dirty="0">
                    <a:latin typeface="+mn-ea"/>
                  </a:rPr>
                  <a:t>/</a:t>
                </a:r>
                <a:r>
                  <a:rPr lang="zh-CN" altLang="en-US" sz="1200" dirty="0">
                    <a:latin typeface="+mn-ea"/>
                  </a:rPr>
                  <a:t>地区）实时获取天气数据，调用</a:t>
                </a:r>
                <a:r>
                  <a:rPr lang="en-US" altLang="zh-CN" sz="1200" dirty="0" err="1">
                    <a:latin typeface="+mn-ea"/>
                  </a:rPr>
                  <a:t>OpenWeather</a:t>
                </a:r>
                <a:r>
                  <a:rPr lang="zh-CN" altLang="en-US" sz="1200" dirty="0">
                    <a:latin typeface="+mn-ea"/>
                  </a:rPr>
                  <a:t>进行查询，展示城市、温度和天气描述。</a:t>
                </a:r>
                <a:endParaRPr lang="en-US" altLang="zh-CN" sz="1200" dirty="0">
                  <a:cs typeface="+mn-ea"/>
                  <a:sym typeface="+mn-lt"/>
                </a:endParaRPr>
              </a:p>
            </p:txBody>
          </p:sp>
        </p:grpSp>
        <p:grpSp>
          <p:nvGrpSpPr>
            <p:cNvPr id="24" name="组合 23">
              <a:extLst>
                <a:ext uri="{FF2B5EF4-FFF2-40B4-BE49-F238E27FC236}">
                  <a16:creationId xmlns:a16="http://schemas.microsoft.com/office/drawing/2014/main" id="{F0D32282-9A9A-21EC-AB88-C85F375A7E25}"/>
                </a:ext>
              </a:extLst>
            </p:cNvPr>
            <p:cNvGrpSpPr/>
            <p:nvPr/>
          </p:nvGrpSpPr>
          <p:grpSpPr>
            <a:xfrm>
              <a:off x="2835148" y="5384571"/>
              <a:ext cx="2465815" cy="1171958"/>
              <a:chOff x="2225423" y="2020351"/>
              <a:chExt cx="2465815" cy="1171958"/>
            </a:xfrm>
          </p:grpSpPr>
          <p:sp>
            <p:nvSpPr>
              <p:cNvPr id="25" name="powerpoint template design by DAJU_PPT正版来源小红书大橘PPT微信DAJU_PPT请勿抄袭搬运！盗版必究！-14">
                <a:extLst>
                  <a:ext uri="{FF2B5EF4-FFF2-40B4-BE49-F238E27FC236}">
                    <a16:creationId xmlns:a16="http://schemas.microsoft.com/office/drawing/2014/main" id="{8B3D73BE-41E6-D982-3F1F-FC930AB9D531}"/>
                  </a:ext>
                </a:extLst>
              </p:cNvPr>
              <p:cNvSpPr/>
              <p:nvPr/>
            </p:nvSpPr>
            <p:spPr>
              <a:xfrm>
                <a:off x="2225423" y="2020351"/>
                <a:ext cx="1562769"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徒步旅游推荐助手</a:t>
                </a:r>
              </a:p>
            </p:txBody>
          </p:sp>
          <p:sp>
            <p:nvSpPr>
              <p:cNvPr id="26" name="powerpoint template design by DAJU_PPT正版来源小红书大橘PPT微信DAJU_PPT请勿抄袭搬运！盗版必究！-15">
                <a:extLst>
                  <a:ext uri="{FF2B5EF4-FFF2-40B4-BE49-F238E27FC236}">
                    <a16:creationId xmlns:a16="http://schemas.microsoft.com/office/drawing/2014/main" id="{494A54F9-76D8-CF10-D84D-3278449BC026}"/>
                  </a:ext>
                </a:extLst>
              </p:cNvPr>
              <p:cNvSpPr txBox="1">
                <a:spLocks/>
              </p:cNvSpPr>
              <p:nvPr/>
            </p:nvSpPr>
            <p:spPr>
              <a:xfrm>
                <a:off x="2225424" y="2420461"/>
                <a:ext cx="2465814" cy="771848"/>
              </a:xfrm>
              <a:prstGeom prst="rect">
                <a:avLst/>
              </a:prstGeom>
              <a:noFill/>
            </p:spPr>
            <p:txBody>
              <a:bodyPr wrap="square" lIns="0" tIns="0" rIns="0" bIns="0" rtlCol="0">
                <a:spAutoFit/>
              </a:bodyPr>
              <a:lstStyle/>
              <a:p>
                <a:pPr>
                  <a:lnSpc>
                    <a:spcPct val="130000"/>
                  </a:lnSpc>
                </a:pPr>
                <a:r>
                  <a:rPr lang="zh-CN" altLang="en-US" sz="1200" dirty="0">
                    <a:latin typeface="+mn-ea"/>
                  </a:rPr>
                  <a:t>        提供用户基于目的地与天气的个性化徒步建议，整合</a:t>
                </a:r>
                <a:r>
                  <a:rPr lang="en-US" altLang="zh-CN" sz="1200" dirty="0">
                    <a:latin typeface="+mn-ea"/>
                  </a:rPr>
                  <a:t>Gemini</a:t>
                </a:r>
                <a:r>
                  <a:rPr lang="zh-CN" altLang="en-US" sz="1200" dirty="0">
                    <a:latin typeface="+mn-ea"/>
                  </a:rPr>
                  <a:t>模型生成文本推荐，并调用</a:t>
                </a:r>
                <a:r>
                  <a:rPr lang="en-US" altLang="zh-CN" sz="1200" dirty="0">
                    <a:latin typeface="+mn-ea"/>
                  </a:rPr>
                  <a:t>YouTube</a:t>
                </a:r>
                <a:r>
                  <a:rPr lang="zh-CN" altLang="en-US" sz="1200" dirty="0">
                    <a:latin typeface="+mn-ea"/>
                  </a:rPr>
                  <a:t>提供视频内容，提升信息丰富度。</a:t>
                </a:r>
                <a:endParaRPr lang="en-US" altLang="zh-CN" sz="1200" dirty="0">
                  <a:latin typeface="+mn-ea"/>
                  <a:cs typeface="+mn-ea"/>
                  <a:sym typeface="+mn-lt"/>
                </a:endParaRPr>
              </a:p>
            </p:txBody>
          </p:sp>
        </p:grpSp>
      </p:grpSp>
      <p:sp>
        <p:nvSpPr>
          <p:cNvPr id="42" name="灯片编号占位符 14">
            <a:extLst>
              <a:ext uri="{FF2B5EF4-FFF2-40B4-BE49-F238E27FC236}">
                <a16:creationId xmlns:a16="http://schemas.microsoft.com/office/drawing/2014/main" id="{98D1BB3E-EDD8-9119-6F96-691A9A86E557}"/>
              </a:ext>
            </a:extLst>
          </p:cNvPr>
          <p:cNvSpPr>
            <a:spLocks noGrp="1"/>
          </p:cNvSpPr>
          <p:nvPr>
            <p:ph type="sldNum" sz="quarter" idx="12"/>
          </p:nvPr>
        </p:nvSpPr>
        <p:spPr>
          <a:xfrm>
            <a:off x="8610600" y="6356350"/>
            <a:ext cx="2743200" cy="365125"/>
          </a:xfrm>
        </p:spPr>
        <p:txBody>
          <a:bodyPr/>
          <a:lstStyle/>
          <a:p>
            <a:fld id="{A8537B7A-7510-410A-AA53-45D600DA0276}" type="slidenum">
              <a:rPr lang="zh-CN" altLang="en-US" smtClean="0"/>
              <a:t>10</a:t>
            </a:fld>
            <a:endParaRPr lang="zh-CN" altLang="en-US"/>
          </a:p>
        </p:txBody>
      </p:sp>
      <p:grpSp>
        <p:nvGrpSpPr>
          <p:cNvPr id="43" name="powerpoint template design by DAJU_PPT正版来源小红书大橘PPT微信DAJU_PPT请勿抄袭搬运！盗版必究！">
            <a:extLst>
              <a:ext uri="{FF2B5EF4-FFF2-40B4-BE49-F238E27FC236}">
                <a16:creationId xmlns:a16="http://schemas.microsoft.com/office/drawing/2014/main" id="{AAA34EBA-4047-B1EC-D8AA-CB050BB6B3B0}"/>
              </a:ext>
            </a:extLst>
          </p:cNvPr>
          <p:cNvGrpSpPr/>
          <p:nvPr/>
        </p:nvGrpSpPr>
        <p:grpSpPr>
          <a:xfrm>
            <a:off x="6479234" y="1866811"/>
            <a:ext cx="4893693" cy="4489538"/>
            <a:chOff x="1695217" y="1799941"/>
            <a:chExt cx="3727239" cy="4973120"/>
          </a:xfrm>
        </p:grpSpPr>
        <p:grpSp>
          <p:nvGrpSpPr>
            <p:cNvPr id="44" name="组合 43">
              <a:extLst>
                <a:ext uri="{FF2B5EF4-FFF2-40B4-BE49-F238E27FC236}">
                  <a16:creationId xmlns:a16="http://schemas.microsoft.com/office/drawing/2014/main" id="{2C4D7564-C71B-BD3C-2444-B8315BBB063D}"/>
                </a:ext>
              </a:extLst>
            </p:cNvPr>
            <p:cNvGrpSpPr/>
            <p:nvPr/>
          </p:nvGrpSpPr>
          <p:grpSpPr>
            <a:xfrm>
              <a:off x="1695217" y="1799941"/>
              <a:ext cx="3727239" cy="1502330"/>
              <a:chOff x="1339492" y="1216903"/>
              <a:chExt cx="3727239" cy="1502330"/>
            </a:xfrm>
          </p:grpSpPr>
          <p:sp>
            <p:nvSpPr>
              <p:cNvPr id="81" name="powerpoint template design by DAJU_PPT正版来源小红书大橘PPT微信DAJU_PPT请勿抄袭搬运！盗版必究！-1">
                <a:extLst>
                  <a:ext uri="{FF2B5EF4-FFF2-40B4-BE49-F238E27FC236}">
                    <a16:creationId xmlns:a16="http://schemas.microsoft.com/office/drawing/2014/main" id="{496DF295-BB38-8078-25B1-1A0DC3CDD8AB}"/>
                  </a:ext>
                </a:extLst>
              </p:cNvPr>
              <p:cNvSpPr/>
              <p:nvPr/>
            </p:nvSpPr>
            <p:spPr>
              <a:xfrm>
                <a:off x="1501058" y="1216903"/>
                <a:ext cx="3565673" cy="1502330"/>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2" name="powerpoint template design by DAJU_PPT正版来源小红书大橘PPT微信DAJU_PPT请勿抄袭搬运！盗版必究！-2">
                <a:extLst>
                  <a:ext uri="{FF2B5EF4-FFF2-40B4-BE49-F238E27FC236}">
                    <a16:creationId xmlns:a16="http://schemas.microsoft.com/office/drawing/2014/main" id="{EE42E861-6B0C-4BCC-0563-24E124D44C03}"/>
                  </a:ext>
                </a:extLst>
              </p:cNvPr>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83" name="powerpoint template design by DAJU_PPT正版来源小红书大橘PPT微信DAJU_PPT请勿抄袭搬运！盗版必究！-3">
                <a:extLst>
                  <a:ext uri="{FF2B5EF4-FFF2-40B4-BE49-F238E27FC236}">
                    <a16:creationId xmlns:a16="http://schemas.microsoft.com/office/drawing/2014/main" id="{6535321D-36BA-0A21-B987-4A5AB05A1CB3}"/>
                  </a:ext>
                </a:extLst>
              </p:cNvPr>
              <p:cNvSpPr txBox="1"/>
              <p:nvPr/>
            </p:nvSpPr>
            <p:spPr>
              <a:xfrm>
                <a:off x="1389250" y="1670072"/>
                <a:ext cx="656484" cy="511392"/>
              </a:xfrm>
              <a:prstGeom prst="rect">
                <a:avLst/>
              </a:prstGeom>
              <a:noFill/>
            </p:spPr>
            <p:txBody>
              <a:bodyPr wrap="square" rtlCol="0">
                <a:spAutoFit/>
              </a:bodyPr>
              <a:lstStyle/>
              <a:p>
                <a:pPr algn="ctr"/>
                <a:r>
                  <a:rPr lang="en-US" altLang="zh-CN" sz="2400" b="1" dirty="0">
                    <a:solidFill>
                      <a:schemeClr val="bg1"/>
                    </a:solidFill>
                    <a:cs typeface="+mn-ea"/>
                    <a:sym typeface="+mn-lt"/>
                  </a:rPr>
                  <a:t>04</a:t>
                </a:r>
                <a:endParaRPr lang="zh-CN" altLang="en-US" sz="2400" b="1" dirty="0">
                  <a:solidFill>
                    <a:schemeClr val="bg1"/>
                  </a:solidFill>
                  <a:cs typeface="+mn-ea"/>
                  <a:sym typeface="+mn-lt"/>
                </a:endParaRPr>
              </a:p>
            </p:txBody>
          </p:sp>
        </p:grpSp>
        <p:grpSp>
          <p:nvGrpSpPr>
            <p:cNvPr id="45" name="组合 44">
              <a:extLst>
                <a:ext uri="{FF2B5EF4-FFF2-40B4-BE49-F238E27FC236}">
                  <a16:creationId xmlns:a16="http://schemas.microsoft.com/office/drawing/2014/main" id="{9B1CE830-643A-1ADB-4B08-28A97A9C8497}"/>
                </a:ext>
              </a:extLst>
            </p:cNvPr>
            <p:cNvGrpSpPr/>
            <p:nvPr/>
          </p:nvGrpSpPr>
          <p:grpSpPr>
            <a:xfrm>
              <a:off x="1695217" y="3502425"/>
              <a:ext cx="3727239" cy="1449918"/>
              <a:chOff x="2050942" y="3052737"/>
              <a:chExt cx="3727239" cy="1449918"/>
            </a:xfrm>
          </p:grpSpPr>
          <p:sp>
            <p:nvSpPr>
              <p:cNvPr id="59" name="powerpoint template design by DAJU_PPT正版来源小红书大橘PPT微信DAJU_PPT请勿抄袭搬运！盗版必究！-4">
                <a:extLst>
                  <a:ext uri="{FF2B5EF4-FFF2-40B4-BE49-F238E27FC236}">
                    <a16:creationId xmlns:a16="http://schemas.microsoft.com/office/drawing/2014/main" id="{AE76A6B5-0C59-045E-AF7D-BC9BD4943253}"/>
                  </a:ext>
                </a:extLst>
              </p:cNvPr>
              <p:cNvSpPr/>
              <p:nvPr/>
            </p:nvSpPr>
            <p:spPr>
              <a:xfrm>
                <a:off x="2212508" y="3052737"/>
                <a:ext cx="3565673" cy="1449918"/>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0" name="powerpoint template design by DAJU_PPT正版来源小红书大橘PPT微信DAJU_PPT请勿抄袭搬运！盗版必究！-5">
                <a:extLst>
                  <a:ext uri="{FF2B5EF4-FFF2-40B4-BE49-F238E27FC236}">
                    <a16:creationId xmlns:a16="http://schemas.microsoft.com/office/drawing/2014/main" id="{BFB57C4E-59D5-61DA-EDCA-7D2AB2411984}"/>
                  </a:ext>
                </a:extLst>
              </p:cNvPr>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61" name="powerpoint template design by DAJU_PPT正版来源小红书大橘PPT微信DAJU_PPT请勿抄袭搬运！盗版必究！-6">
                <a:extLst>
                  <a:ext uri="{FF2B5EF4-FFF2-40B4-BE49-F238E27FC236}">
                    <a16:creationId xmlns:a16="http://schemas.microsoft.com/office/drawing/2014/main" id="{890D9C19-DEB6-2724-6F96-EF5EF7E787CC}"/>
                  </a:ext>
                </a:extLst>
              </p:cNvPr>
              <p:cNvSpPr txBox="1"/>
              <p:nvPr/>
            </p:nvSpPr>
            <p:spPr>
              <a:xfrm>
                <a:off x="2100700" y="3505903"/>
                <a:ext cx="656484" cy="511392"/>
              </a:xfrm>
              <a:prstGeom prst="rect">
                <a:avLst/>
              </a:prstGeom>
              <a:noFill/>
            </p:spPr>
            <p:txBody>
              <a:bodyPr wrap="square" rtlCol="0">
                <a:spAutoFit/>
              </a:bodyPr>
              <a:lstStyle/>
              <a:p>
                <a:pPr algn="ctr"/>
                <a:r>
                  <a:rPr lang="en-US" altLang="zh-CN" sz="2400" b="1" dirty="0">
                    <a:solidFill>
                      <a:schemeClr val="bg1"/>
                    </a:solidFill>
                    <a:cs typeface="+mn-ea"/>
                    <a:sym typeface="+mn-lt"/>
                  </a:rPr>
                  <a:t>05</a:t>
                </a:r>
                <a:endParaRPr lang="zh-CN" altLang="en-US" sz="2400" b="1" dirty="0">
                  <a:solidFill>
                    <a:schemeClr val="bg1"/>
                  </a:solidFill>
                  <a:cs typeface="+mn-ea"/>
                  <a:sym typeface="+mn-lt"/>
                </a:endParaRPr>
              </a:p>
            </p:txBody>
          </p:sp>
        </p:grpSp>
        <p:grpSp>
          <p:nvGrpSpPr>
            <p:cNvPr id="46" name="组合 45">
              <a:extLst>
                <a:ext uri="{FF2B5EF4-FFF2-40B4-BE49-F238E27FC236}">
                  <a16:creationId xmlns:a16="http://schemas.microsoft.com/office/drawing/2014/main" id="{5F8A152D-A98D-B15F-B18A-418DD6374940}"/>
                </a:ext>
              </a:extLst>
            </p:cNvPr>
            <p:cNvGrpSpPr/>
            <p:nvPr/>
          </p:nvGrpSpPr>
          <p:grpSpPr>
            <a:xfrm>
              <a:off x="1695217" y="5204908"/>
              <a:ext cx="3727239" cy="1568153"/>
              <a:chOff x="1339492" y="4888571"/>
              <a:chExt cx="3727239" cy="1568153"/>
            </a:xfrm>
          </p:grpSpPr>
          <p:sp>
            <p:nvSpPr>
              <p:cNvPr id="56" name="powerpoint template design by DAJU_PPT正版来源小红书大橘PPT微信DAJU_PPT请勿抄袭搬运！盗版必究！-7">
                <a:extLst>
                  <a:ext uri="{FF2B5EF4-FFF2-40B4-BE49-F238E27FC236}">
                    <a16:creationId xmlns:a16="http://schemas.microsoft.com/office/drawing/2014/main" id="{7EEFFDF3-8E9A-0988-2246-513E9711AE5D}"/>
                  </a:ext>
                </a:extLst>
              </p:cNvPr>
              <p:cNvSpPr/>
              <p:nvPr/>
            </p:nvSpPr>
            <p:spPr>
              <a:xfrm>
                <a:off x="1501058" y="4888571"/>
                <a:ext cx="3565673" cy="1568153"/>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7" name="powerpoint template design by DAJU_PPT正版来源小红书大橘PPT微信DAJU_PPT请勿抄袭搬运！盗版必究！-8">
                <a:extLst>
                  <a:ext uri="{FF2B5EF4-FFF2-40B4-BE49-F238E27FC236}">
                    <a16:creationId xmlns:a16="http://schemas.microsoft.com/office/drawing/2014/main" id="{13C82970-C392-EC51-2DBA-28EDDC5E4B10}"/>
                  </a:ext>
                </a:extLst>
              </p:cNvPr>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58" name="powerpoint template design by DAJU_PPT正版来源小红书大橘PPT微信DAJU_PPT请勿抄袭搬运！盗版必究！-9">
                <a:extLst>
                  <a:ext uri="{FF2B5EF4-FFF2-40B4-BE49-F238E27FC236}">
                    <a16:creationId xmlns:a16="http://schemas.microsoft.com/office/drawing/2014/main" id="{2399184B-A998-3F86-B6B1-1E5433B9EF03}"/>
                  </a:ext>
                </a:extLst>
              </p:cNvPr>
              <p:cNvSpPr txBox="1"/>
              <p:nvPr/>
            </p:nvSpPr>
            <p:spPr>
              <a:xfrm>
                <a:off x="1389250" y="5341737"/>
                <a:ext cx="656484" cy="511392"/>
              </a:xfrm>
              <a:prstGeom prst="rect">
                <a:avLst/>
              </a:prstGeom>
              <a:noFill/>
            </p:spPr>
            <p:txBody>
              <a:bodyPr wrap="square" rtlCol="0">
                <a:spAutoFit/>
              </a:bodyPr>
              <a:lstStyle/>
              <a:p>
                <a:pPr algn="ctr"/>
                <a:r>
                  <a:rPr lang="en-US" altLang="zh-CN" sz="2400" b="1" dirty="0">
                    <a:solidFill>
                      <a:schemeClr val="bg1"/>
                    </a:solidFill>
                    <a:cs typeface="+mn-ea"/>
                    <a:sym typeface="+mn-lt"/>
                  </a:rPr>
                  <a:t>06</a:t>
                </a:r>
                <a:endParaRPr lang="zh-CN" altLang="en-US" sz="2400" b="1" dirty="0">
                  <a:solidFill>
                    <a:schemeClr val="bg1"/>
                  </a:solidFill>
                  <a:cs typeface="+mn-ea"/>
                  <a:sym typeface="+mn-lt"/>
                </a:endParaRPr>
              </a:p>
            </p:txBody>
          </p:sp>
        </p:grpSp>
        <p:grpSp>
          <p:nvGrpSpPr>
            <p:cNvPr id="47" name="组合 46">
              <a:extLst>
                <a:ext uri="{FF2B5EF4-FFF2-40B4-BE49-F238E27FC236}">
                  <a16:creationId xmlns:a16="http://schemas.microsoft.com/office/drawing/2014/main" id="{3FD2E6A3-99CD-28DA-29A5-C25930F1863C}"/>
                </a:ext>
              </a:extLst>
            </p:cNvPr>
            <p:cNvGrpSpPr/>
            <p:nvPr/>
          </p:nvGrpSpPr>
          <p:grpSpPr>
            <a:xfrm>
              <a:off x="2835148" y="1979604"/>
              <a:ext cx="2465815" cy="1171602"/>
              <a:chOff x="2225423" y="2020351"/>
              <a:chExt cx="2465815" cy="1171602"/>
            </a:xfrm>
          </p:grpSpPr>
          <p:sp>
            <p:nvSpPr>
              <p:cNvPr id="54" name="powerpoint template design by DAJU_PPT正版来源小红书大橘PPT微信DAJU_PPT请勿抄袭搬运！盗版必究！-10">
                <a:extLst>
                  <a:ext uri="{FF2B5EF4-FFF2-40B4-BE49-F238E27FC236}">
                    <a16:creationId xmlns:a16="http://schemas.microsoft.com/office/drawing/2014/main" id="{BF2D9C5A-A16F-2C60-478F-AE1E96C8600A}"/>
                  </a:ext>
                </a:extLst>
              </p:cNvPr>
              <p:cNvSpPr/>
              <p:nvPr/>
            </p:nvSpPr>
            <p:spPr>
              <a:xfrm>
                <a:off x="2225423" y="2020351"/>
                <a:ext cx="1380853"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可视化徒步地图</a:t>
                </a:r>
              </a:p>
            </p:txBody>
          </p:sp>
          <p:sp>
            <p:nvSpPr>
              <p:cNvPr id="55" name="powerpoint template design by DAJU_PPT正版来源小红书大橘PPT微信DAJU_PPT请勿抄袭搬运！盗版必究！-11">
                <a:extLst>
                  <a:ext uri="{FF2B5EF4-FFF2-40B4-BE49-F238E27FC236}">
                    <a16:creationId xmlns:a16="http://schemas.microsoft.com/office/drawing/2014/main" id="{4FC4401B-308C-C5AE-8715-30687D577515}"/>
                  </a:ext>
                </a:extLst>
              </p:cNvPr>
              <p:cNvSpPr txBox="1">
                <a:spLocks/>
              </p:cNvSpPr>
              <p:nvPr/>
            </p:nvSpPr>
            <p:spPr>
              <a:xfrm>
                <a:off x="2225424" y="2420461"/>
                <a:ext cx="2465814" cy="771492"/>
              </a:xfrm>
              <a:prstGeom prst="rect">
                <a:avLst/>
              </a:prstGeom>
              <a:noFill/>
            </p:spPr>
            <p:txBody>
              <a:bodyPr wrap="square" lIns="0" tIns="0" rIns="0" bIns="0" rtlCol="0">
                <a:spAutoFit/>
              </a:bodyPr>
              <a:lstStyle/>
              <a:p>
                <a:pPr>
                  <a:lnSpc>
                    <a:spcPct val="130000"/>
                  </a:lnSpc>
                </a:pPr>
                <a:r>
                  <a:rPr lang="zh-CN" altLang="en-US" sz="1200" dirty="0"/>
                  <a:t>        徒步地图模块提供地理位置查询，方便用户了解目的地地形与周边环境，支持跳转到外部</a:t>
                </a:r>
                <a:r>
                  <a:rPr lang="en-US" altLang="zh-CN" sz="1200" dirty="0" err="1"/>
                  <a:t>GoogleMap</a:t>
                </a:r>
                <a:r>
                  <a:rPr lang="zh-CN" altLang="en-US" sz="1200" dirty="0"/>
                  <a:t>获取更多实时信息做出徒步计划。</a:t>
                </a:r>
                <a:endParaRPr lang="en-US" altLang="zh-CN" sz="1200" dirty="0">
                  <a:latin typeface="+mn-ea"/>
                  <a:cs typeface="+mn-ea"/>
                  <a:sym typeface="+mn-lt"/>
                </a:endParaRPr>
              </a:p>
            </p:txBody>
          </p:sp>
        </p:grpSp>
        <p:grpSp>
          <p:nvGrpSpPr>
            <p:cNvPr id="48" name="组合 47">
              <a:extLst>
                <a:ext uri="{FF2B5EF4-FFF2-40B4-BE49-F238E27FC236}">
                  <a16:creationId xmlns:a16="http://schemas.microsoft.com/office/drawing/2014/main" id="{1E0E0543-509A-0F79-7213-B032699154EB}"/>
                </a:ext>
              </a:extLst>
            </p:cNvPr>
            <p:cNvGrpSpPr/>
            <p:nvPr/>
          </p:nvGrpSpPr>
          <p:grpSpPr>
            <a:xfrm>
              <a:off x="2835148" y="3682086"/>
              <a:ext cx="2465815" cy="1171603"/>
              <a:chOff x="2225423" y="2020351"/>
              <a:chExt cx="2465815" cy="1171603"/>
            </a:xfrm>
          </p:grpSpPr>
          <p:sp>
            <p:nvSpPr>
              <p:cNvPr id="52" name="powerpoint template design by DAJU_PPT正版来源小红书大橘PPT微信DAJU_PPT请勿抄袭搬运！盗版必究！-12">
                <a:extLst>
                  <a:ext uri="{FF2B5EF4-FFF2-40B4-BE49-F238E27FC236}">
                    <a16:creationId xmlns:a16="http://schemas.microsoft.com/office/drawing/2014/main" id="{6DF0819C-CB58-9E44-97BE-6B7EC03690F5}"/>
                  </a:ext>
                </a:extLst>
              </p:cNvPr>
              <p:cNvSpPr/>
              <p:nvPr/>
            </p:nvSpPr>
            <p:spPr>
              <a:xfrm>
                <a:off x="2225423" y="2020351"/>
                <a:ext cx="781385"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徒步计划</a:t>
                </a:r>
              </a:p>
            </p:txBody>
          </p:sp>
          <p:sp>
            <p:nvSpPr>
              <p:cNvPr id="53" name="powerpoint template design by DAJU_PPT正版来源小红书大橘PPT微信DAJU_PPT请勿抄袭搬运！盗版必究！-13">
                <a:extLst>
                  <a:ext uri="{FF2B5EF4-FFF2-40B4-BE49-F238E27FC236}">
                    <a16:creationId xmlns:a16="http://schemas.microsoft.com/office/drawing/2014/main" id="{91C69809-1510-DA4F-68C0-FE8BC12AB382}"/>
                  </a:ext>
                </a:extLst>
              </p:cNvPr>
              <p:cNvSpPr txBox="1">
                <a:spLocks/>
              </p:cNvSpPr>
              <p:nvPr/>
            </p:nvSpPr>
            <p:spPr>
              <a:xfrm>
                <a:off x="2225424" y="2420462"/>
                <a:ext cx="2465814" cy="771492"/>
              </a:xfrm>
              <a:prstGeom prst="rect">
                <a:avLst/>
              </a:prstGeom>
              <a:noFill/>
            </p:spPr>
            <p:txBody>
              <a:bodyPr wrap="square" lIns="0" tIns="0" rIns="0" bIns="0" rtlCol="0">
                <a:spAutoFit/>
              </a:bodyPr>
              <a:lstStyle/>
              <a:p>
                <a:pPr>
                  <a:lnSpc>
                    <a:spcPct val="130000"/>
                  </a:lnSpc>
                </a:pPr>
                <a:r>
                  <a:rPr lang="zh-CN" altLang="en-US" sz="1200" dirty="0">
                    <a:latin typeface="+mn-ea"/>
                  </a:rPr>
                  <a:t>        用户可根据推荐结果或喜好查看现有徒步计划，查询界面支持排序</a:t>
                </a:r>
                <a:r>
                  <a:rPr lang="en-US" altLang="zh-CN" sz="1200" dirty="0">
                    <a:latin typeface="+mn-ea"/>
                  </a:rPr>
                  <a:t>/</a:t>
                </a:r>
                <a:r>
                  <a:rPr lang="zh-CN" altLang="en-US" sz="1200" dirty="0">
                    <a:latin typeface="+mn-ea"/>
                  </a:rPr>
                  <a:t>筛选</a:t>
                </a:r>
                <a:r>
                  <a:rPr lang="en-US" altLang="zh-CN" sz="1200" dirty="0">
                    <a:latin typeface="+mn-ea"/>
                  </a:rPr>
                  <a:t>/</a:t>
                </a:r>
                <a:r>
                  <a:rPr lang="zh-CN" altLang="en-US" sz="1200" dirty="0">
                    <a:latin typeface="+mn-ea"/>
                  </a:rPr>
                  <a:t>模糊搜索功能。同时管理员可对徒步计划进行增删改查。</a:t>
                </a:r>
                <a:endParaRPr lang="en-US" altLang="zh-CN" sz="1200" dirty="0">
                  <a:cs typeface="+mn-ea"/>
                  <a:sym typeface="+mn-lt"/>
                </a:endParaRPr>
              </a:p>
            </p:txBody>
          </p:sp>
        </p:grpSp>
        <p:grpSp>
          <p:nvGrpSpPr>
            <p:cNvPr id="49" name="组合 48">
              <a:extLst>
                <a:ext uri="{FF2B5EF4-FFF2-40B4-BE49-F238E27FC236}">
                  <a16:creationId xmlns:a16="http://schemas.microsoft.com/office/drawing/2014/main" id="{DD740B51-9269-C1F9-63CC-154FABD2E658}"/>
                </a:ext>
              </a:extLst>
            </p:cNvPr>
            <p:cNvGrpSpPr/>
            <p:nvPr/>
          </p:nvGrpSpPr>
          <p:grpSpPr>
            <a:xfrm>
              <a:off x="2835148" y="5384571"/>
              <a:ext cx="2465815" cy="1170640"/>
              <a:chOff x="2225423" y="2020351"/>
              <a:chExt cx="2465815" cy="1170640"/>
            </a:xfrm>
          </p:grpSpPr>
          <p:sp>
            <p:nvSpPr>
              <p:cNvPr id="50" name="powerpoint template design by DAJU_PPT正版来源小红书大橘PPT微信DAJU_PPT请勿抄袭搬运！盗版必究！-14">
                <a:extLst>
                  <a:ext uri="{FF2B5EF4-FFF2-40B4-BE49-F238E27FC236}">
                    <a16:creationId xmlns:a16="http://schemas.microsoft.com/office/drawing/2014/main" id="{EB570452-C5B8-4CBF-2455-52A006BD0400}"/>
                  </a:ext>
                </a:extLst>
              </p:cNvPr>
              <p:cNvSpPr/>
              <p:nvPr/>
            </p:nvSpPr>
            <p:spPr>
              <a:xfrm>
                <a:off x="2225423" y="2020351"/>
                <a:ext cx="781385"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徒步生态</a:t>
                </a:r>
              </a:p>
            </p:txBody>
          </p:sp>
          <p:sp>
            <p:nvSpPr>
              <p:cNvPr id="51" name="powerpoint template design by DAJU_PPT正版来源小红书大橘PPT微信DAJU_PPT请勿抄袭搬运！盗版必究！-15">
                <a:extLst>
                  <a:ext uri="{FF2B5EF4-FFF2-40B4-BE49-F238E27FC236}">
                    <a16:creationId xmlns:a16="http://schemas.microsoft.com/office/drawing/2014/main" id="{9E0E0977-7993-EA2C-7799-6C50CF34C072}"/>
                  </a:ext>
                </a:extLst>
              </p:cNvPr>
              <p:cNvSpPr txBox="1">
                <a:spLocks/>
              </p:cNvSpPr>
              <p:nvPr/>
            </p:nvSpPr>
            <p:spPr>
              <a:xfrm>
                <a:off x="2225424" y="2419499"/>
                <a:ext cx="2465814" cy="771492"/>
              </a:xfrm>
              <a:prstGeom prst="rect">
                <a:avLst/>
              </a:prstGeom>
              <a:noFill/>
            </p:spPr>
            <p:txBody>
              <a:bodyPr wrap="square" lIns="0" tIns="0" rIns="0" bIns="0" rtlCol="0">
                <a:spAutoFit/>
              </a:bodyPr>
              <a:lstStyle/>
              <a:p>
                <a:pPr>
                  <a:lnSpc>
                    <a:spcPct val="130000"/>
                  </a:lnSpc>
                </a:pPr>
                <a:r>
                  <a:rPr lang="zh-CN" altLang="en-US" sz="1200" dirty="0"/>
                  <a:t>        徒步生态有五大模块：生态与徒步的融合、沿途植物体院、野生动物保护、典型生态徒步路线、生态保护与可持续发展五个主题</a:t>
                </a:r>
                <a:endParaRPr lang="en-US" altLang="zh-CN" sz="1200" dirty="0">
                  <a:cs typeface="+mn-ea"/>
                  <a:sym typeface="+mn-lt"/>
                </a:endParaRPr>
              </a:p>
            </p:txBody>
          </p:sp>
        </p:grpSp>
      </p:grpSp>
    </p:spTree>
    <p:extLst>
      <p:ext uri="{BB962C8B-B14F-4D97-AF65-F5344CB8AC3E}">
        <p14:creationId xmlns:p14="http://schemas.microsoft.com/office/powerpoint/2010/main" val="40758970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功能模块图</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图片 5">
            <a:extLst>
              <a:ext uri="{FF2B5EF4-FFF2-40B4-BE49-F238E27FC236}">
                <a16:creationId xmlns:a16="http://schemas.microsoft.com/office/drawing/2014/main" id="{717A7C71-1910-390F-56F0-D98D9FA16193}"/>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C103E783-8CDE-5B5A-A6BB-7EF6414BF5A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8" name="矩形 7">
            <a:extLst>
              <a:ext uri="{FF2B5EF4-FFF2-40B4-BE49-F238E27FC236}">
                <a16:creationId xmlns:a16="http://schemas.microsoft.com/office/drawing/2014/main" id="{4BE67CED-867C-1EB7-E095-7E464BE38614}"/>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9" name="直接连接符 8">
            <a:extLst>
              <a:ext uri="{FF2B5EF4-FFF2-40B4-BE49-F238E27FC236}">
                <a16:creationId xmlns:a16="http://schemas.microsoft.com/office/drawing/2014/main" id="{4EE3B823-E955-050D-1784-D238B623FF60}"/>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6">
            <a:extLst>
              <a:ext uri="{FF2B5EF4-FFF2-40B4-BE49-F238E27FC236}">
                <a16:creationId xmlns:a16="http://schemas.microsoft.com/office/drawing/2014/main" id="{0E530D70-28DE-06B7-9ED3-D2D06BC627C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A63A1809-15A1-08A8-4A0F-AB0316D08AC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4DB27014-9906-ED29-2450-D7A5ED151700}"/>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3" name="TextBox 10">
            <a:extLst>
              <a:ext uri="{FF2B5EF4-FFF2-40B4-BE49-F238E27FC236}">
                <a16:creationId xmlns:a16="http://schemas.microsoft.com/office/drawing/2014/main" id="{E77FB396-F51F-71AF-DDF2-617E49DADDD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4" name="TextBox 11">
            <a:extLst>
              <a:ext uri="{FF2B5EF4-FFF2-40B4-BE49-F238E27FC236}">
                <a16:creationId xmlns:a16="http://schemas.microsoft.com/office/drawing/2014/main" id="{5FF882C9-3859-AAFE-6238-D4774C05090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22" name="直接连接符 21">
            <a:extLst>
              <a:ext uri="{FF2B5EF4-FFF2-40B4-BE49-F238E27FC236}">
                <a16:creationId xmlns:a16="http://schemas.microsoft.com/office/drawing/2014/main" id="{FDC2FCBE-2E3D-3EA7-775B-331DAEC68972}"/>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灯片编号占位符 24">
            <a:extLst>
              <a:ext uri="{FF2B5EF4-FFF2-40B4-BE49-F238E27FC236}">
                <a16:creationId xmlns:a16="http://schemas.microsoft.com/office/drawing/2014/main" id="{FEA2FFD6-BC2A-F2BB-51D5-DA6126891881}"/>
              </a:ext>
            </a:extLst>
          </p:cNvPr>
          <p:cNvSpPr>
            <a:spLocks noGrp="1"/>
          </p:cNvSpPr>
          <p:nvPr>
            <p:ph type="sldNum" sz="quarter" idx="12"/>
          </p:nvPr>
        </p:nvSpPr>
        <p:spPr/>
        <p:txBody>
          <a:bodyPr/>
          <a:lstStyle/>
          <a:p>
            <a:fld id="{A8537B7A-7510-410A-AA53-45D600DA0276}" type="slidenum">
              <a:rPr lang="zh-CN" altLang="en-US" smtClean="0"/>
              <a:t>11</a:t>
            </a:fld>
            <a:endParaRPr lang="zh-CN" altLang="en-US"/>
          </a:p>
        </p:txBody>
      </p:sp>
      <p:pic>
        <p:nvPicPr>
          <p:cNvPr id="15" name="图形 14">
            <a:extLst>
              <a:ext uri="{FF2B5EF4-FFF2-40B4-BE49-F238E27FC236}">
                <a16:creationId xmlns:a16="http://schemas.microsoft.com/office/drawing/2014/main" id="{3E4B58CF-44F6-150B-F374-7EC5EF9101E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pic>
        <p:nvPicPr>
          <p:cNvPr id="26" name="图片 25">
            <a:extLst>
              <a:ext uri="{FF2B5EF4-FFF2-40B4-BE49-F238E27FC236}">
                <a16:creationId xmlns:a16="http://schemas.microsoft.com/office/drawing/2014/main" id="{8EA3FFB9-40B1-8D02-4FF0-25A81C4029B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5247" y="2270513"/>
            <a:ext cx="11081505" cy="4038973"/>
          </a:xfrm>
          <a:prstGeom prst="rect">
            <a:avLst/>
          </a:prstGeom>
        </p:spPr>
      </p:pic>
      <p:sp>
        <p:nvSpPr>
          <p:cNvPr id="27" name="powerpoint template design by DAJU_PPT正版来源小红书大橘PPT微信DAJU_PPT请勿抄袭搬运！盗版必究！">
            <a:extLst>
              <a:ext uri="{FF2B5EF4-FFF2-40B4-BE49-F238E27FC236}">
                <a16:creationId xmlns:a16="http://schemas.microsoft.com/office/drawing/2014/main" id="{E5FD8EEA-D0F4-B702-38A4-4D38E7DB0EBF}"/>
              </a:ext>
            </a:extLst>
          </p:cNvPr>
          <p:cNvSpPr/>
          <p:nvPr/>
        </p:nvSpPr>
        <p:spPr>
          <a:xfrm>
            <a:off x="478754" y="1705910"/>
            <a:ext cx="10875046" cy="252762"/>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zh-CN" altLang="en-US" sz="1400" dirty="0">
                <a:effectLst/>
                <a:latin typeface="+mn-ea"/>
                <a:cs typeface="宋体" panose="02010600030101010101" pitchFamily="2" charset="-122"/>
              </a:rPr>
              <a:t>        根据如上需求分析，本系统将分为如下</a:t>
            </a:r>
            <a:r>
              <a:rPr lang="zh-CN" altLang="en-US" sz="1400" dirty="0">
                <a:latin typeface="+mn-ea"/>
                <a:cs typeface="宋体" panose="02010600030101010101" pitchFamily="2" charset="-122"/>
              </a:rPr>
              <a:t>八个模块进行展开设计：</a:t>
            </a:r>
            <a:endParaRPr lang="zh-CN" altLang="zh-CN" sz="1400" dirty="0">
              <a:effectLst/>
              <a:latin typeface="+mn-ea"/>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实践难点二</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a:off x="3951685" y="3480559"/>
            <a:ext cx="7416647" cy="1304036"/>
          </a:xfrm>
          <a:prstGeom prst="rect">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8" name="powerpoint template design by DAJU_PPT正版来源小红书大橘PPT微信DAJU_PPT请勿抄袭搬运！盗版必究！"/>
          <p:cNvSpPr/>
          <p:nvPr/>
        </p:nvSpPr>
        <p:spPr>
          <a:xfrm>
            <a:off x="4697750" y="4990601"/>
            <a:ext cx="6670583" cy="1314035"/>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9" name="powerpoint template design by DAJU_PPT正版来源小红书大橘PPT微信DAJU_PPT请勿抄袭搬运！盗版必究！"/>
          <p:cNvSpPr/>
          <p:nvPr/>
        </p:nvSpPr>
        <p:spPr>
          <a:xfrm>
            <a:off x="3107612" y="1944519"/>
            <a:ext cx="8260720" cy="1310036"/>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0" name="powerpoint template design by DAJU_PPT正版来源小红书大橘PPT微信DAJU_PPT请勿抄袭搬运！盗版必究！"/>
          <p:cNvSpPr/>
          <p:nvPr/>
        </p:nvSpPr>
        <p:spPr bwMode="auto">
          <a:xfrm>
            <a:off x="2349544" y="1944519"/>
            <a:ext cx="1516133" cy="1310036"/>
          </a:xfrm>
          <a:custGeom>
            <a:avLst/>
            <a:gdLst>
              <a:gd name="T0" fmla="*/ 0 w 714"/>
              <a:gd name="T1" fmla="*/ 1752368031 h 617"/>
              <a:gd name="T2" fmla="*/ 1008318937 w 714"/>
              <a:gd name="T3" fmla="*/ 0 h 617"/>
              <a:gd name="T4" fmla="*/ 2027998677 w 714"/>
              <a:gd name="T5" fmla="*/ 1752368031 h 617"/>
              <a:gd name="T6" fmla="*/ 0 w 714"/>
              <a:gd name="T7" fmla="*/ 1752368031 h 617"/>
              <a:gd name="T8" fmla="*/ 0 w 714"/>
              <a:gd name="T9" fmla="*/ 1752368031 h 617"/>
              <a:gd name="T10" fmla="*/ 0 60000 65536"/>
              <a:gd name="T11" fmla="*/ 0 60000 65536"/>
              <a:gd name="T12" fmla="*/ 0 60000 65536"/>
              <a:gd name="T13" fmla="*/ 0 60000 65536"/>
              <a:gd name="T14" fmla="*/ 0 60000 65536"/>
              <a:gd name="T15" fmla="*/ 0 w 714"/>
              <a:gd name="T16" fmla="*/ 0 h 617"/>
              <a:gd name="T17" fmla="*/ 714 w 714"/>
              <a:gd name="T18" fmla="*/ 617 h 617"/>
            </a:gdLst>
            <a:ahLst/>
            <a:cxnLst>
              <a:cxn ang="T10">
                <a:pos x="T0" y="T1"/>
              </a:cxn>
              <a:cxn ang="T11">
                <a:pos x="T2" y="T3"/>
              </a:cxn>
              <a:cxn ang="T12">
                <a:pos x="T4" y="T5"/>
              </a:cxn>
              <a:cxn ang="T13">
                <a:pos x="T6" y="T7"/>
              </a:cxn>
              <a:cxn ang="T14">
                <a:pos x="T8" y="T9"/>
              </a:cxn>
            </a:cxnLst>
            <a:rect l="T15" t="T16" r="T17" b="T18"/>
            <a:pathLst>
              <a:path w="714" h="617">
                <a:moveTo>
                  <a:pt x="0" y="617"/>
                </a:moveTo>
                <a:lnTo>
                  <a:pt x="355" y="0"/>
                </a:lnTo>
                <a:lnTo>
                  <a:pt x="714" y="617"/>
                </a:lnTo>
                <a:lnTo>
                  <a:pt x="0" y="617"/>
                </a:lnTo>
                <a:close/>
              </a:path>
            </a:pathLst>
          </a:custGeom>
          <a:solidFill>
            <a:schemeClr val="accent1"/>
          </a:solidFill>
          <a:ln w="9525">
            <a:noFill/>
            <a:round/>
          </a:ln>
        </p:spPr>
        <p:txBody>
          <a:bodyPr lIns="115205" tIns="684000" rIns="115205" bIns="57603" anchor="ctr" anchorCtr="1"/>
          <a:lstStyle/>
          <a:p>
            <a:pPr lvl="0" algn="ctr"/>
            <a:r>
              <a:rPr lang="zh-CN" altLang="en-US" sz="1600" b="1" dirty="0">
                <a:solidFill>
                  <a:prstClr val="white"/>
                </a:solidFill>
                <a:cs typeface="+mn-ea"/>
                <a:sym typeface="+mn-lt"/>
              </a:rPr>
              <a:t>添加标题</a:t>
            </a:r>
          </a:p>
        </p:txBody>
      </p:sp>
      <p:sp>
        <p:nvSpPr>
          <p:cNvPr id="21" name="powerpoint template design by DAJU_PPT正版来源小红书大橘PPT微信DAJU_PPT请勿抄袭搬运！盗版必究！"/>
          <p:cNvSpPr/>
          <p:nvPr/>
        </p:nvSpPr>
        <p:spPr bwMode="auto">
          <a:xfrm>
            <a:off x="1483470" y="3478559"/>
            <a:ext cx="3214281" cy="1306036"/>
          </a:xfrm>
          <a:custGeom>
            <a:avLst/>
            <a:gdLst/>
            <a:ahLst/>
            <a:cxnLst/>
            <a:rect l="l" t="t" r="r" b="b"/>
            <a:pathLst>
              <a:path w="2410711" h="979527">
                <a:moveTo>
                  <a:pt x="560426" y="0"/>
                </a:moveTo>
                <a:lnTo>
                  <a:pt x="723941" y="0"/>
                </a:lnTo>
                <a:lnTo>
                  <a:pt x="1687648" y="0"/>
                </a:lnTo>
                <a:lnTo>
                  <a:pt x="1851163" y="0"/>
                </a:lnTo>
                <a:lnTo>
                  <a:pt x="1848884" y="3978"/>
                </a:lnTo>
                <a:lnTo>
                  <a:pt x="2410711" y="979527"/>
                </a:lnTo>
                <a:lnTo>
                  <a:pt x="1282611" y="979527"/>
                </a:lnTo>
                <a:lnTo>
                  <a:pt x="1283477" y="978027"/>
                </a:lnTo>
                <a:lnTo>
                  <a:pt x="1127221" y="978027"/>
                </a:lnTo>
                <a:lnTo>
                  <a:pt x="163515" y="978027"/>
                </a:lnTo>
                <a:lnTo>
                  <a:pt x="0" y="978027"/>
                </a:lnTo>
                <a:close/>
              </a:path>
            </a:pathLst>
          </a:custGeom>
          <a:solidFill>
            <a:schemeClr val="accent2"/>
          </a:solidFill>
          <a:ln w="9525">
            <a:noFill/>
            <a:round/>
          </a:ln>
        </p:spPr>
        <p:txBody>
          <a:bodyPr lIns="115205" tIns="0" rIns="115205" bIns="57603" anchor="ctr" anchorCtr="1"/>
          <a:lstStyle/>
          <a:p>
            <a:pPr algn="ctr"/>
            <a:r>
              <a:rPr lang="zh-CN" altLang="en-US" sz="2400" b="1" dirty="0">
                <a:solidFill>
                  <a:schemeClr val="bg1"/>
                </a:solidFill>
                <a:cs typeface="+mn-ea"/>
                <a:sym typeface="+mn-lt"/>
              </a:rPr>
              <a:t>添加标题</a:t>
            </a:r>
          </a:p>
        </p:txBody>
      </p:sp>
      <p:sp>
        <p:nvSpPr>
          <p:cNvPr id="23" name="powerpoint template design by DAJU_PPT正版来源小红书大橘PPT微信DAJU_PPT请勿抄袭搬运！盗版必究！"/>
          <p:cNvSpPr/>
          <p:nvPr/>
        </p:nvSpPr>
        <p:spPr bwMode="auto">
          <a:xfrm>
            <a:off x="623393" y="4995601"/>
            <a:ext cx="4888431" cy="1304036"/>
          </a:xfrm>
          <a:custGeom>
            <a:avLst/>
            <a:gdLst/>
            <a:ahLst/>
            <a:cxnLst/>
            <a:rect l="l" t="t" r="r" b="b"/>
            <a:pathLst>
              <a:path w="3666323" h="978027">
                <a:moveTo>
                  <a:pt x="563519" y="0"/>
                </a:moveTo>
                <a:lnTo>
                  <a:pt x="923559" y="0"/>
                </a:lnTo>
                <a:lnTo>
                  <a:pt x="1692149" y="0"/>
                </a:lnTo>
                <a:lnTo>
                  <a:pt x="1860065" y="0"/>
                </a:lnTo>
                <a:lnTo>
                  <a:pt x="1868029" y="0"/>
                </a:lnTo>
                <a:lnTo>
                  <a:pt x="2052189" y="0"/>
                </a:lnTo>
                <a:lnTo>
                  <a:pt x="3105651" y="0"/>
                </a:lnTo>
                <a:lnTo>
                  <a:pt x="3666323" y="978027"/>
                </a:lnTo>
                <a:lnTo>
                  <a:pt x="2431888" y="978027"/>
                </a:lnTo>
                <a:lnTo>
                  <a:pt x="2423924" y="978027"/>
                </a:lnTo>
                <a:lnTo>
                  <a:pt x="1487078" y="978027"/>
                </a:lnTo>
                <a:lnTo>
                  <a:pt x="1294614" y="978027"/>
                </a:lnTo>
                <a:lnTo>
                  <a:pt x="1127038" y="978027"/>
                </a:lnTo>
                <a:lnTo>
                  <a:pt x="360040" y="978027"/>
                </a:lnTo>
                <a:lnTo>
                  <a:pt x="0" y="978027"/>
                </a:lnTo>
                <a:close/>
              </a:path>
            </a:pathLst>
          </a:custGeom>
          <a:solidFill>
            <a:schemeClr val="accent1"/>
          </a:solidFill>
          <a:ln w="9525">
            <a:noFill/>
            <a:round/>
          </a:ln>
        </p:spPr>
        <p:txBody>
          <a:bodyPr lIns="115205" tIns="0" rIns="115205" bIns="57603" anchor="ctr" anchorCtr="1"/>
          <a:lstStyle/>
          <a:p>
            <a:pPr algn="ctr"/>
            <a:r>
              <a:rPr lang="zh-CN" altLang="en-US" sz="2800" b="1" dirty="0">
                <a:solidFill>
                  <a:schemeClr val="bg1"/>
                </a:solidFill>
                <a:cs typeface="+mn-ea"/>
                <a:sym typeface="+mn-lt"/>
              </a:rPr>
              <a:t>添加标题</a:t>
            </a:r>
          </a:p>
        </p:txBody>
      </p:sp>
      <p:sp>
        <p:nvSpPr>
          <p:cNvPr id="31" name="powerpoint template design by DAJU_PPT正版来源小红书大橘PPT微信DAJU_PPT请勿抄袭搬运！盗版必究！"/>
          <p:cNvSpPr txBox="1"/>
          <p:nvPr/>
        </p:nvSpPr>
        <p:spPr>
          <a:xfrm>
            <a:off x="5699718" y="5193389"/>
            <a:ext cx="548072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32" name="powerpoint template design by DAJU_PPT正版来源小红书大橘PPT微信DAJU_PPT请勿抄袭搬运！盗版必究！"/>
          <p:cNvSpPr txBox="1"/>
          <p:nvPr/>
        </p:nvSpPr>
        <p:spPr>
          <a:xfrm>
            <a:off x="4851879" y="3678348"/>
            <a:ext cx="585665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36" name="powerpoint template design by DAJU_PPT正版来源小红书大橘PPT微信DAJU_PPT请勿抄袭搬运！盗版必究！"/>
          <p:cNvSpPr txBox="1"/>
          <p:nvPr/>
        </p:nvSpPr>
        <p:spPr>
          <a:xfrm>
            <a:off x="3951684" y="2145308"/>
            <a:ext cx="698639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dirty="0">
              <a:cs typeface="+mn-ea"/>
              <a:sym typeface="+mn-lt"/>
            </a:endParaRPr>
          </a:p>
        </p:txBody>
      </p:sp>
      <p:pic>
        <p:nvPicPr>
          <p:cNvPr id="2" name="图片 1">
            <a:extLst>
              <a:ext uri="{FF2B5EF4-FFF2-40B4-BE49-F238E27FC236}">
                <a16:creationId xmlns:a16="http://schemas.microsoft.com/office/drawing/2014/main" id="{3908D131-A66B-1F3E-824D-79437BB4FAF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1C80E09-8252-EA0C-DD02-38C08F774B0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054184D0-76B7-B6DE-CBB3-AFA4B566186B}"/>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35C3DC5-14CA-A958-82B9-9F106946F5A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BCCF115C-2B23-8175-4042-2B9A304F2B9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1A9C98B-F1E6-1867-FB46-08E4BBE283B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4CAB80F3-1D20-6AAA-54BD-38023B3271B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9" name="TextBox 10">
            <a:extLst>
              <a:ext uri="{FF2B5EF4-FFF2-40B4-BE49-F238E27FC236}">
                <a16:creationId xmlns:a16="http://schemas.microsoft.com/office/drawing/2014/main" id="{7BA6CAE0-DA94-5102-FD43-31B1CF890C4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0" name="TextBox 11">
            <a:extLst>
              <a:ext uri="{FF2B5EF4-FFF2-40B4-BE49-F238E27FC236}">
                <a16:creationId xmlns:a16="http://schemas.microsoft.com/office/drawing/2014/main" id="{BCACC70B-D28D-E3D9-11DA-F4A27E87BA4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2" name="直接连接符 11">
            <a:extLst>
              <a:ext uri="{FF2B5EF4-FFF2-40B4-BE49-F238E27FC236}">
                <a16:creationId xmlns:a16="http://schemas.microsoft.com/office/drawing/2014/main" id="{9E56437A-8D1D-BAFB-B559-AAE4B597C8CB}"/>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1A03D103-040B-4572-CCD6-786733C707C7}"/>
              </a:ext>
            </a:extLst>
          </p:cNvPr>
          <p:cNvSpPr>
            <a:spLocks noGrp="1"/>
          </p:cNvSpPr>
          <p:nvPr>
            <p:ph type="sldNum" sz="quarter" idx="12"/>
          </p:nvPr>
        </p:nvSpPr>
        <p:spPr/>
        <p:txBody>
          <a:bodyPr/>
          <a:lstStyle/>
          <a:p>
            <a:fld id="{A8537B7A-7510-410A-AA53-45D600DA0276}" type="slidenum">
              <a:rPr lang="zh-CN" altLang="en-US" smtClean="0"/>
              <a:t>12</a:t>
            </a:fld>
            <a:endParaRPr lang="zh-CN" altLang="en-US"/>
          </a:p>
        </p:txBody>
      </p:sp>
      <p:pic>
        <p:nvPicPr>
          <p:cNvPr id="11" name="图形 10">
            <a:extLst>
              <a:ext uri="{FF2B5EF4-FFF2-40B4-BE49-F238E27FC236}">
                <a16:creationId xmlns:a16="http://schemas.microsoft.com/office/drawing/2014/main" id="{910BB8ED-8863-78F2-E351-79A8286DB4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3.3 </a:t>
            </a:r>
            <a:r>
              <a:rPr lang="zh-CN" altLang="en-US" dirty="0">
                <a:sym typeface="+mn-lt"/>
              </a:rPr>
              <a:t>解决方法</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rot="16200000">
            <a:off x="5140844" y="3659980"/>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8" name="powerpoint template design by DAJU_PPT正版来源小红书大橘PPT微信DAJU_PPT请勿抄袭搬运！盗版必究！"/>
          <p:cNvSpPr/>
          <p:nvPr/>
        </p:nvSpPr>
        <p:spPr>
          <a:xfrm rot="16200000">
            <a:off x="5140841" y="1542972"/>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9" name="powerpoint template design by DAJU_PPT正版来源小红书大橘PPT微信DAJU_PPT请勿抄袭搬运！盗版必究！"/>
          <p:cNvSpPr/>
          <p:nvPr/>
        </p:nvSpPr>
        <p:spPr>
          <a:xfrm>
            <a:off x="4775992" y="1679477"/>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0" name="powerpoint template design by DAJU_PPT正版来源小红书大橘PPT微信DAJU_PPT请勿抄袭搬运！盗版必究！"/>
          <p:cNvSpPr/>
          <p:nvPr/>
        </p:nvSpPr>
        <p:spPr>
          <a:xfrm rot="10800000">
            <a:off x="3957107" y="2735594"/>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
          <p:cNvSpPr/>
          <p:nvPr/>
        </p:nvSpPr>
        <p:spPr>
          <a:xfrm>
            <a:off x="4775992" y="3791711"/>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3" name="powerpoint template design by DAJU_PPT正版来源小红书大橘PPT微信DAJU_PPT请勿抄袭搬运！盗版必究！"/>
          <p:cNvSpPr/>
          <p:nvPr/>
        </p:nvSpPr>
        <p:spPr>
          <a:xfrm rot="10800000">
            <a:off x="3957107" y="4847829"/>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1" name="powerpoint template design by DAJU_PPT正版来源小红书大橘PPT微信DAJU_PPT请勿抄袭搬运！盗版必究！"/>
          <p:cNvSpPr txBox="1"/>
          <p:nvPr/>
        </p:nvSpPr>
        <p:spPr>
          <a:xfrm>
            <a:off x="5376174" y="2185046"/>
            <a:ext cx="251734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01. </a:t>
            </a:r>
            <a:r>
              <a:rPr lang="zh-CN" altLang="en-US" sz="2400" dirty="0">
                <a:solidFill>
                  <a:schemeClr val="bg1"/>
                </a:solidFill>
                <a:latin typeface="+mj-ea"/>
                <a:ea typeface="+mj-ea"/>
                <a:cs typeface="+mn-ea"/>
                <a:sym typeface="+mn-lt"/>
              </a:rPr>
              <a:t>解决方法</a:t>
            </a:r>
          </a:p>
        </p:txBody>
      </p:sp>
      <p:sp>
        <p:nvSpPr>
          <p:cNvPr id="36" name="powerpoint template design by DAJU_PPT正版来源小红书大橘PPT微信DAJU_PPT请勿抄袭搬运！盗版必究！"/>
          <p:cNvSpPr txBox="1"/>
          <p:nvPr/>
        </p:nvSpPr>
        <p:spPr>
          <a:xfrm>
            <a:off x="4278242" y="3241164"/>
            <a:ext cx="2490088"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02.</a:t>
            </a:r>
            <a:r>
              <a:rPr lang="zh-CN" altLang="en-US" sz="2400" dirty="0">
                <a:solidFill>
                  <a:schemeClr val="bg1"/>
                </a:solidFill>
                <a:latin typeface="+mj-ea"/>
                <a:ea typeface="+mj-ea"/>
                <a:cs typeface="+mn-ea"/>
                <a:sym typeface="+mn-lt"/>
              </a:rPr>
              <a:t>解决方法</a:t>
            </a:r>
          </a:p>
        </p:txBody>
      </p:sp>
      <p:sp>
        <p:nvSpPr>
          <p:cNvPr id="37" name="powerpoint template design by DAJU_PPT正版来源小红书大橘PPT微信DAJU_PPT请勿抄袭搬运！盗版必究！"/>
          <p:cNvSpPr txBox="1"/>
          <p:nvPr/>
        </p:nvSpPr>
        <p:spPr>
          <a:xfrm>
            <a:off x="5376175" y="4276761"/>
            <a:ext cx="2784309"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03.</a:t>
            </a:r>
            <a:r>
              <a:rPr lang="zh-CN" altLang="en-US" sz="2400" dirty="0">
                <a:solidFill>
                  <a:schemeClr val="bg1"/>
                </a:solidFill>
                <a:latin typeface="+mj-ea"/>
                <a:ea typeface="+mj-ea"/>
                <a:cs typeface="+mn-ea"/>
                <a:sym typeface="+mn-lt"/>
              </a:rPr>
              <a:t>解决方法</a:t>
            </a:r>
          </a:p>
        </p:txBody>
      </p:sp>
      <p:sp>
        <p:nvSpPr>
          <p:cNvPr id="38" name="powerpoint template design by DAJU_PPT正版来源小红书大橘PPT微信DAJU_PPT请勿抄袭搬运！盗版必究！"/>
          <p:cNvSpPr txBox="1"/>
          <p:nvPr/>
        </p:nvSpPr>
        <p:spPr>
          <a:xfrm>
            <a:off x="4278242" y="5332879"/>
            <a:ext cx="2663176"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04.</a:t>
            </a:r>
            <a:r>
              <a:rPr lang="zh-CN" altLang="en-US" sz="2400" dirty="0">
                <a:solidFill>
                  <a:schemeClr val="bg1"/>
                </a:solidFill>
                <a:latin typeface="+mj-ea"/>
                <a:ea typeface="+mj-ea"/>
                <a:cs typeface="+mn-ea"/>
                <a:sym typeface="+mn-lt"/>
              </a:rPr>
              <a:t>解决方法</a:t>
            </a:r>
          </a:p>
        </p:txBody>
      </p:sp>
      <p:sp>
        <p:nvSpPr>
          <p:cNvPr id="33" name="powerpoint template design by DAJU_PPT正版来源小红书大橘PPT微信DAJU_PPT请勿抄袭搬运！盗版必究！">
            <a:extLst>
              <a:ext uri="{FF2B5EF4-FFF2-40B4-BE49-F238E27FC236}">
                <a16:creationId xmlns:a16="http://schemas.microsoft.com/office/drawing/2014/main" id="{89275A2F-9875-4B1F-5766-576DDD64B701}"/>
              </a:ext>
            </a:extLst>
          </p:cNvPr>
          <p:cNvSpPr txBox="1">
            <a:spLocks/>
          </p:cNvSpPr>
          <p:nvPr/>
        </p:nvSpPr>
        <p:spPr>
          <a:xfrm>
            <a:off x="8493700" y="2004990"/>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04DDC608-81DE-2398-099F-BD17C0680F54}"/>
              </a:ext>
            </a:extLst>
          </p:cNvPr>
          <p:cNvSpPr txBox="1">
            <a:spLocks/>
          </p:cNvSpPr>
          <p:nvPr/>
        </p:nvSpPr>
        <p:spPr>
          <a:xfrm>
            <a:off x="8493700" y="4157144"/>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6" name="powerpoint template design by DAJU_PPT正版来源小红书大橘PPT微信DAJU_PPT请勿抄袭搬运！盗版必究！">
            <a:extLst>
              <a:ext uri="{FF2B5EF4-FFF2-40B4-BE49-F238E27FC236}">
                <a16:creationId xmlns:a16="http://schemas.microsoft.com/office/drawing/2014/main" id="{3EFD80F4-5CB1-4D86-D68D-6C708F6ADB0A}"/>
              </a:ext>
            </a:extLst>
          </p:cNvPr>
          <p:cNvSpPr txBox="1">
            <a:spLocks/>
          </p:cNvSpPr>
          <p:nvPr/>
        </p:nvSpPr>
        <p:spPr>
          <a:xfrm>
            <a:off x="473580" y="3124717"/>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6412F9FE-A5BE-1AF6-5A59-9DAED1875BC6}"/>
              </a:ext>
            </a:extLst>
          </p:cNvPr>
          <p:cNvSpPr txBox="1">
            <a:spLocks/>
          </p:cNvSpPr>
          <p:nvPr/>
        </p:nvSpPr>
        <p:spPr>
          <a:xfrm>
            <a:off x="473580" y="5276871"/>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pic>
        <p:nvPicPr>
          <p:cNvPr id="2" name="图片 1">
            <a:extLst>
              <a:ext uri="{FF2B5EF4-FFF2-40B4-BE49-F238E27FC236}">
                <a16:creationId xmlns:a16="http://schemas.microsoft.com/office/drawing/2014/main" id="{285A10AA-F100-4EFE-D198-EA118CA3CE4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1B28CA76-A87D-515B-AF37-342B472F2C0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E5F3003A-8495-6C66-F8A4-D0991B7AB3DD}"/>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53155A0-65BD-6799-37D0-BC91B80EEB3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CF7705D1-06AA-9569-C226-936ADA803AB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715862C-D4F0-CBFD-923C-85F68048CC6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B270D8FC-6634-ECDB-EBBD-113DF1175491}"/>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9" name="TextBox 10">
            <a:extLst>
              <a:ext uri="{FF2B5EF4-FFF2-40B4-BE49-F238E27FC236}">
                <a16:creationId xmlns:a16="http://schemas.microsoft.com/office/drawing/2014/main" id="{B76F8DC8-6C39-0666-FCB8-2EACFCC51B7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0" name="TextBox 11">
            <a:extLst>
              <a:ext uri="{FF2B5EF4-FFF2-40B4-BE49-F238E27FC236}">
                <a16:creationId xmlns:a16="http://schemas.microsoft.com/office/drawing/2014/main" id="{F153398C-83A0-B458-F8B1-BF9EEC08870F}"/>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2" name="直接连接符 11">
            <a:extLst>
              <a:ext uri="{FF2B5EF4-FFF2-40B4-BE49-F238E27FC236}">
                <a16:creationId xmlns:a16="http://schemas.microsoft.com/office/drawing/2014/main" id="{274AF0C2-4255-DEFF-754B-48F944178763}"/>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52464132-CF39-9412-516A-59CBC229C0CD}"/>
              </a:ext>
            </a:extLst>
          </p:cNvPr>
          <p:cNvSpPr>
            <a:spLocks noGrp="1"/>
          </p:cNvSpPr>
          <p:nvPr>
            <p:ph type="sldNum" sz="quarter" idx="12"/>
          </p:nvPr>
        </p:nvSpPr>
        <p:spPr/>
        <p:txBody>
          <a:bodyPr/>
          <a:lstStyle/>
          <a:p>
            <a:fld id="{A8537B7A-7510-410A-AA53-45D600DA0276}" type="slidenum">
              <a:rPr lang="zh-CN" altLang="en-US" smtClean="0"/>
              <a:t>13</a:t>
            </a:fld>
            <a:endParaRPr lang="zh-CN" altLang="en-US"/>
          </a:p>
        </p:txBody>
      </p:sp>
      <p:pic>
        <p:nvPicPr>
          <p:cNvPr id="11" name="图形 10">
            <a:extLst>
              <a:ext uri="{FF2B5EF4-FFF2-40B4-BE49-F238E27FC236}">
                <a16:creationId xmlns:a16="http://schemas.microsoft.com/office/drawing/2014/main" id="{BF414E3B-C718-21F8-D9EC-6F0E081F21A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owerpoint template design by DAJU_PPT正版来源小红书大橘PPT微信DAJU_PPT请勿抄袭搬运！盗版必究！">
            <a:extLst>
              <a:ext uri="{FF2B5EF4-FFF2-40B4-BE49-F238E27FC236}">
                <a16:creationId xmlns:a16="http://schemas.microsoft.com/office/drawing/2014/main" id="{03A27A6E-19F9-BFC1-0F60-762C5F0B5D4E}"/>
              </a:ext>
            </a:extLst>
          </p:cNvPr>
          <p:cNvSpPr/>
          <p:nvPr/>
        </p:nvSpPr>
        <p:spPr>
          <a:xfrm>
            <a:off x="8627961" y="1932003"/>
            <a:ext cx="765081" cy="765081"/>
          </a:xfrm>
          <a:prstGeom prst="roundRect">
            <a:avLst>
              <a:gd name="adj" fmla="val 50000"/>
            </a:avLst>
          </a:prstGeom>
          <a:solidFill>
            <a:schemeClr val="accent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owerpoint template design by DAJU_PPT正版来源小红书大橘PPT微信DAJU_PPT请勿抄袭搬运！盗版必究！">
            <a:extLst>
              <a:ext uri="{FF2B5EF4-FFF2-40B4-BE49-F238E27FC236}">
                <a16:creationId xmlns:a16="http://schemas.microsoft.com/office/drawing/2014/main" id="{DA9D13A2-6F57-5ACD-D8D3-4FA804CEC9EB}"/>
              </a:ext>
            </a:extLst>
          </p:cNvPr>
          <p:cNvSpPr/>
          <p:nvPr/>
        </p:nvSpPr>
        <p:spPr>
          <a:xfrm>
            <a:off x="2798957" y="1870786"/>
            <a:ext cx="765084" cy="765084"/>
          </a:xfrm>
          <a:prstGeom prst="roundRect">
            <a:avLst>
              <a:gd name="adj" fmla="val 50000"/>
            </a:avLst>
          </a:prstGeom>
          <a:solidFill>
            <a:schemeClr val="accent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3.4 </a:t>
            </a:r>
            <a:r>
              <a:rPr lang="zh-CN" altLang="en-US" dirty="0">
                <a:sym typeface="+mn-lt"/>
              </a:rPr>
              <a:t>验证分析</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powerpoint template design by DAJU_PPT正版来源小红书大橘PPT微信DAJU_PPT请勿抄袭搬运！盗版必究！"/>
          <p:cNvCxnSpPr>
            <a:cxnSpLocks/>
          </p:cNvCxnSpPr>
          <p:nvPr/>
        </p:nvCxnSpPr>
        <p:spPr>
          <a:xfrm>
            <a:off x="6096001" y="1641475"/>
            <a:ext cx="0" cy="26640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powerpoint template design by DAJU_PPT正版来源小红书大橘PPT微信DAJU_PPT请勿抄袭搬运！盗版必究！"/>
          <p:cNvSpPr/>
          <p:nvPr/>
        </p:nvSpPr>
        <p:spPr>
          <a:xfrm>
            <a:off x="588179" y="4534075"/>
            <a:ext cx="11072793" cy="1841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6" name="powerpoint template design by DAJU_PPT正版来源小红书大橘PPT微信DAJU_PPT请勿抄袭搬运！盗版必究！"/>
          <p:cNvSpPr>
            <a:spLocks noChangeArrowheads="1"/>
          </p:cNvSpPr>
          <p:nvPr/>
        </p:nvSpPr>
        <p:spPr bwMode="auto">
          <a:xfrm>
            <a:off x="931079" y="5329160"/>
            <a:ext cx="10386992" cy="700898"/>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gn="ctr">
              <a:lnSpc>
                <a:spcPct val="130000"/>
              </a:lnSpc>
            </a:pPr>
            <a:r>
              <a:rPr lang="zh-CN" altLang="en-US" sz="1600" dirty="0">
                <a:solidFill>
                  <a:schemeClr val="bg1"/>
                </a:solidFill>
                <a:cs typeface="+mn-ea"/>
                <a:sym typeface="+mn-lt"/>
              </a:rPr>
              <a:t>正文内容，选择模板中的文字然后鼠标右键，粘贴选项里面选择</a:t>
            </a:r>
            <a:r>
              <a:rPr lang="en-US" altLang="zh-CN" sz="1600" dirty="0">
                <a:solidFill>
                  <a:schemeClr val="bg1"/>
                </a:solidFill>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solidFill>
                <a:schemeClr val="bg1"/>
              </a:solidFill>
              <a:cs typeface="+mn-ea"/>
              <a:sym typeface="+mn-lt"/>
            </a:endParaRPr>
          </a:p>
        </p:txBody>
      </p:sp>
      <p:sp>
        <p:nvSpPr>
          <p:cNvPr id="33" name="powerpoint template design by DAJU_PPT正版来源小红书大橘PPT微信DAJU_PPT请勿抄袭搬运！盗版必究！">
            <a:extLst>
              <a:ext uri="{FF2B5EF4-FFF2-40B4-BE49-F238E27FC236}">
                <a16:creationId xmlns:a16="http://schemas.microsoft.com/office/drawing/2014/main" id="{C1C6A1FF-96CD-F72F-1961-52913806D528}"/>
              </a:ext>
            </a:extLst>
          </p:cNvPr>
          <p:cNvSpPr/>
          <p:nvPr/>
        </p:nvSpPr>
        <p:spPr>
          <a:xfrm>
            <a:off x="5326559" y="4907083"/>
            <a:ext cx="1538883" cy="307777"/>
          </a:xfrm>
          <a:prstGeom prst="rect">
            <a:avLst/>
          </a:prstGeom>
        </p:spPr>
        <p:txBody>
          <a:bodyPr wrap="none" lIns="0" tIns="0" rIns="0" bIns="0">
            <a:spAutoFit/>
          </a:bodyPr>
          <a:lstStyle/>
          <a:p>
            <a:pPr algn="ctr"/>
            <a:r>
              <a:rPr lang="zh-CN" altLang="en-US" sz="2000" b="1" dirty="0">
                <a:solidFill>
                  <a:schemeClr val="bg1"/>
                </a:solidFill>
                <a:cs typeface="+mn-ea"/>
                <a:sym typeface="+mn-lt"/>
              </a:rPr>
              <a:t>输入标题文字</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96005C81-7B9B-41A4-AE2B-069F9C519E0C}"/>
              </a:ext>
            </a:extLst>
          </p:cNvPr>
          <p:cNvSpPr/>
          <p:nvPr/>
        </p:nvSpPr>
        <p:spPr bwMode="auto">
          <a:xfrm>
            <a:off x="2987712" y="2067560"/>
            <a:ext cx="387574" cy="371536"/>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50800" tIns="50800" rIns="50800" bIns="508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latin typeface="+mn-ea"/>
              <a:ea typeface="+mn-ea"/>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F0729B9D-7E0F-4BC6-BDC3-DA673745FC00}"/>
              </a:ext>
            </a:extLst>
          </p:cNvPr>
          <p:cNvSpPr txBox="1"/>
          <p:nvPr/>
        </p:nvSpPr>
        <p:spPr>
          <a:xfrm>
            <a:off x="2412058"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8" name="powerpoint template design by DAJU_PPT正版来源小红书大橘PPT微信DAJU_PPT请勿抄袭搬运！盗版必究！">
            <a:extLst>
              <a:ext uri="{FF2B5EF4-FFF2-40B4-BE49-F238E27FC236}">
                <a16:creationId xmlns:a16="http://schemas.microsoft.com/office/drawing/2014/main" id="{FF64538F-039C-4A5B-8C91-CFBA2696F373}"/>
              </a:ext>
            </a:extLst>
          </p:cNvPr>
          <p:cNvSpPr txBox="1"/>
          <p:nvPr/>
        </p:nvSpPr>
        <p:spPr>
          <a:xfrm>
            <a:off x="988243"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sp>
        <p:nvSpPr>
          <p:cNvPr id="138" name="powerpoint template design by DAJU_PPT正版来源小红书大橘PPT微信DAJU_PPT请勿抄袭搬运！盗版必究！">
            <a:extLst>
              <a:ext uri="{FF2B5EF4-FFF2-40B4-BE49-F238E27FC236}">
                <a16:creationId xmlns:a16="http://schemas.microsoft.com/office/drawing/2014/main" id="{7B8FBB8D-F639-BA85-8529-F14E0F09DA46}"/>
              </a:ext>
            </a:extLst>
          </p:cNvPr>
          <p:cNvSpPr/>
          <p:nvPr/>
        </p:nvSpPr>
        <p:spPr bwMode="auto">
          <a:xfrm>
            <a:off x="8816715" y="2128784"/>
            <a:ext cx="387572" cy="371520"/>
          </a:xfrm>
          <a:custGeom>
            <a:avLst/>
            <a:gdLst>
              <a:gd name="connsiteX0" fmla="*/ 165201 w 510054"/>
              <a:gd name="connsiteY0" fmla="*/ 292306 h 488928"/>
              <a:gd name="connsiteX1" fmla="*/ 36625 w 510054"/>
              <a:gd name="connsiteY1" fmla="*/ 415562 h 488928"/>
              <a:gd name="connsiteX2" fmla="*/ 36766 w 510054"/>
              <a:gd name="connsiteY2" fmla="*/ 415676 h 488928"/>
              <a:gd name="connsiteX3" fmla="*/ 28124 w 510054"/>
              <a:gd name="connsiteY3" fmla="*/ 435030 h 488928"/>
              <a:gd name="connsiteX4" fmla="*/ 56248 w 510054"/>
              <a:gd name="connsiteY4" fmla="*/ 461967 h 488928"/>
              <a:gd name="connsiteX5" fmla="*/ 76414 w 510054"/>
              <a:gd name="connsiteY5" fmla="*/ 453682 h 488928"/>
              <a:gd name="connsiteX6" fmla="*/ 204966 w 510054"/>
              <a:gd name="connsiteY6" fmla="*/ 330471 h 488928"/>
              <a:gd name="connsiteX7" fmla="*/ 165201 w 510054"/>
              <a:gd name="connsiteY7" fmla="*/ 292306 h 488928"/>
              <a:gd name="connsiteX8" fmla="*/ 319213 w 510054"/>
              <a:gd name="connsiteY8" fmla="*/ 76200 h 488928"/>
              <a:gd name="connsiteX9" fmla="*/ 327293 w 510054"/>
              <a:gd name="connsiteY9" fmla="*/ 83820 h 488928"/>
              <a:gd name="connsiteX10" fmla="*/ 319213 w 510054"/>
              <a:gd name="connsiteY10" fmla="*/ 91440 h 488928"/>
              <a:gd name="connsiteX11" fmla="*/ 222187 w 510054"/>
              <a:gd name="connsiteY11" fmla="*/ 182880 h 488928"/>
              <a:gd name="connsiteX12" fmla="*/ 214102 w 510054"/>
              <a:gd name="connsiteY12" fmla="*/ 190500 h 488928"/>
              <a:gd name="connsiteX13" fmla="*/ 206016 w 510054"/>
              <a:gd name="connsiteY13" fmla="*/ 182880 h 488928"/>
              <a:gd name="connsiteX14" fmla="*/ 319213 w 510054"/>
              <a:gd name="connsiteY14" fmla="*/ 76200 h 488928"/>
              <a:gd name="connsiteX15" fmla="*/ 318760 w 510054"/>
              <a:gd name="connsiteY15" fmla="*/ 30559 h 488928"/>
              <a:gd name="connsiteX16" fmla="*/ 159368 w 510054"/>
              <a:gd name="connsiteY16" fmla="*/ 183356 h 488928"/>
              <a:gd name="connsiteX17" fmla="*/ 318760 w 510054"/>
              <a:gd name="connsiteY17" fmla="*/ 336153 h 488928"/>
              <a:gd name="connsiteX18" fmla="*/ 478152 w 510054"/>
              <a:gd name="connsiteY18" fmla="*/ 183356 h 488928"/>
              <a:gd name="connsiteX19" fmla="*/ 318760 w 510054"/>
              <a:gd name="connsiteY19" fmla="*/ 30559 h 488928"/>
              <a:gd name="connsiteX20" fmla="*/ 318760 w 510054"/>
              <a:gd name="connsiteY20" fmla="*/ 0 h 488928"/>
              <a:gd name="connsiteX21" fmla="*/ 510054 w 510054"/>
              <a:gd name="connsiteY21" fmla="*/ 183356 h 488928"/>
              <a:gd name="connsiteX22" fmla="*/ 318760 w 510054"/>
              <a:gd name="connsiteY22" fmla="*/ 366713 h 488928"/>
              <a:gd name="connsiteX23" fmla="*/ 229241 w 510054"/>
              <a:gd name="connsiteY23" fmla="*/ 345321 h 488928"/>
              <a:gd name="connsiteX24" fmla="*/ 96296 w 510054"/>
              <a:gd name="connsiteY24" fmla="*/ 472742 h 488928"/>
              <a:gd name="connsiteX25" fmla="*/ 96320 w 510054"/>
              <a:gd name="connsiteY25" fmla="*/ 472765 h 488928"/>
              <a:gd name="connsiteX26" fmla="*/ 56248 w 510054"/>
              <a:gd name="connsiteY26" fmla="*/ 488928 h 488928"/>
              <a:gd name="connsiteX27" fmla="*/ 0 w 510054"/>
              <a:gd name="connsiteY27" fmla="*/ 435030 h 488928"/>
              <a:gd name="connsiteX28" fmla="*/ 16837 w 510054"/>
              <a:gd name="connsiteY28" fmla="*/ 396593 h 488928"/>
              <a:gd name="connsiteX29" fmla="*/ 16742 w 510054"/>
              <a:gd name="connsiteY29" fmla="*/ 396480 h 488928"/>
              <a:gd name="connsiteX30" fmla="*/ 149734 w 510054"/>
              <a:gd name="connsiteY30" fmla="*/ 269013 h 488928"/>
              <a:gd name="connsiteX31" fmla="*/ 127490 w 510054"/>
              <a:gd name="connsiteY31" fmla="*/ 183356 h 488928"/>
              <a:gd name="connsiteX32" fmla="*/ 318760 w 510054"/>
              <a:gd name="connsiteY32" fmla="*/ 0 h 488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0054" h="488928">
                <a:moveTo>
                  <a:pt x="165201" y="292306"/>
                </a:moveTo>
                <a:lnTo>
                  <a:pt x="36625" y="415562"/>
                </a:lnTo>
                <a:lnTo>
                  <a:pt x="36766" y="415676"/>
                </a:lnTo>
                <a:cubicBezTo>
                  <a:pt x="31453" y="420588"/>
                  <a:pt x="28124" y="427401"/>
                  <a:pt x="28124" y="435030"/>
                </a:cubicBezTo>
                <a:cubicBezTo>
                  <a:pt x="28124" y="449902"/>
                  <a:pt x="40710" y="461967"/>
                  <a:pt x="56248" y="461967"/>
                </a:cubicBezTo>
                <a:cubicBezTo>
                  <a:pt x="64182" y="461967"/>
                  <a:pt x="71289" y="458753"/>
                  <a:pt x="76414" y="453682"/>
                </a:cubicBezTo>
                <a:cubicBezTo>
                  <a:pt x="76414" y="453682"/>
                  <a:pt x="204966" y="330471"/>
                  <a:pt x="204966" y="330471"/>
                </a:cubicBezTo>
                <a:cubicBezTo>
                  <a:pt x="189830" y="319674"/>
                  <a:pt x="176441" y="306839"/>
                  <a:pt x="165201" y="292306"/>
                </a:cubicBezTo>
                <a:close/>
                <a:moveTo>
                  <a:pt x="319213" y="76200"/>
                </a:moveTo>
                <a:cubicBezTo>
                  <a:pt x="323677" y="76200"/>
                  <a:pt x="327293" y="79613"/>
                  <a:pt x="327293" y="83820"/>
                </a:cubicBezTo>
                <a:cubicBezTo>
                  <a:pt x="327293" y="88022"/>
                  <a:pt x="323677" y="91440"/>
                  <a:pt x="319213" y="91440"/>
                </a:cubicBezTo>
                <a:cubicBezTo>
                  <a:pt x="265630" y="91440"/>
                  <a:pt x="222187" y="132387"/>
                  <a:pt x="222187" y="182880"/>
                </a:cubicBezTo>
                <a:cubicBezTo>
                  <a:pt x="222187" y="187082"/>
                  <a:pt x="218565" y="190500"/>
                  <a:pt x="214102" y="190500"/>
                </a:cubicBezTo>
                <a:cubicBezTo>
                  <a:pt x="209632" y="190500"/>
                  <a:pt x="206016" y="187082"/>
                  <a:pt x="206016" y="182880"/>
                </a:cubicBezTo>
                <a:cubicBezTo>
                  <a:pt x="206016" y="123957"/>
                  <a:pt x="256691" y="76200"/>
                  <a:pt x="319213" y="76200"/>
                </a:cubicBezTo>
                <a:close/>
                <a:moveTo>
                  <a:pt x="318760" y="30559"/>
                </a:moveTo>
                <a:cubicBezTo>
                  <a:pt x="230752" y="30559"/>
                  <a:pt x="159368" y="98967"/>
                  <a:pt x="159368" y="183356"/>
                </a:cubicBezTo>
                <a:cubicBezTo>
                  <a:pt x="159368" y="267723"/>
                  <a:pt x="230752" y="336153"/>
                  <a:pt x="318760" y="336153"/>
                </a:cubicBezTo>
                <a:cubicBezTo>
                  <a:pt x="406792" y="336153"/>
                  <a:pt x="478152" y="267723"/>
                  <a:pt x="478152" y="183356"/>
                </a:cubicBezTo>
                <a:cubicBezTo>
                  <a:pt x="478152" y="98967"/>
                  <a:pt x="406792" y="30559"/>
                  <a:pt x="318760" y="30559"/>
                </a:cubicBezTo>
                <a:close/>
                <a:moveTo>
                  <a:pt x="318760" y="0"/>
                </a:moveTo>
                <a:cubicBezTo>
                  <a:pt x="424407" y="0"/>
                  <a:pt x="510054" y="82080"/>
                  <a:pt x="510054" y="183356"/>
                </a:cubicBezTo>
                <a:cubicBezTo>
                  <a:pt x="510054" y="284610"/>
                  <a:pt x="424407" y="366713"/>
                  <a:pt x="318760" y="366713"/>
                </a:cubicBezTo>
                <a:cubicBezTo>
                  <a:pt x="286386" y="366713"/>
                  <a:pt x="255948" y="358926"/>
                  <a:pt x="229241" y="345321"/>
                </a:cubicBezTo>
                <a:lnTo>
                  <a:pt x="96296" y="472742"/>
                </a:lnTo>
                <a:lnTo>
                  <a:pt x="96320" y="472765"/>
                </a:lnTo>
                <a:cubicBezTo>
                  <a:pt x="86119" y="482748"/>
                  <a:pt x="71951" y="488928"/>
                  <a:pt x="56248" y="488928"/>
                </a:cubicBezTo>
                <a:cubicBezTo>
                  <a:pt x="25172" y="488928"/>
                  <a:pt x="0" y="464797"/>
                  <a:pt x="0" y="435030"/>
                </a:cubicBezTo>
                <a:cubicBezTo>
                  <a:pt x="0" y="419954"/>
                  <a:pt x="6470" y="406395"/>
                  <a:pt x="16837" y="396593"/>
                </a:cubicBezTo>
                <a:lnTo>
                  <a:pt x="16742" y="396480"/>
                </a:lnTo>
                <a:lnTo>
                  <a:pt x="149734" y="269013"/>
                </a:lnTo>
                <a:cubicBezTo>
                  <a:pt x="135589" y="243434"/>
                  <a:pt x="127490" y="214301"/>
                  <a:pt x="127490" y="183356"/>
                </a:cubicBezTo>
                <a:cubicBezTo>
                  <a:pt x="127490" y="82080"/>
                  <a:pt x="213136" y="0"/>
                  <a:pt x="318760" y="0"/>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latin typeface="+mn-ea"/>
              <a:ea typeface="+mn-ea"/>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7A8C8958-1672-4717-8F06-C5F093EA0C10}"/>
              </a:ext>
            </a:extLst>
          </p:cNvPr>
          <p:cNvSpPr txBox="1"/>
          <p:nvPr/>
        </p:nvSpPr>
        <p:spPr>
          <a:xfrm>
            <a:off x="8241061"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6" name="powerpoint template design by DAJU_PPT正版来源小红书大橘PPT微信DAJU_PPT请勿抄袭搬运！盗版必究！">
            <a:extLst>
              <a:ext uri="{FF2B5EF4-FFF2-40B4-BE49-F238E27FC236}">
                <a16:creationId xmlns:a16="http://schemas.microsoft.com/office/drawing/2014/main" id="{88DC0E51-3946-4BA0-9E4D-D3290019405F}"/>
              </a:ext>
            </a:extLst>
          </p:cNvPr>
          <p:cNvSpPr txBox="1"/>
          <p:nvPr/>
        </p:nvSpPr>
        <p:spPr>
          <a:xfrm>
            <a:off x="6817246"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pic>
        <p:nvPicPr>
          <p:cNvPr id="2" name="图片 1">
            <a:extLst>
              <a:ext uri="{FF2B5EF4-FFF2-40B4-BE49-F238E27FC236}">
                <a16:creationId xmlns:a16="http://schemas.microsoft.com/office/drawing/2014/main" id="{60083DF7-1371-A3D3-8E0E-A9B19ADA1C6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0C09DEAA-5A9A-FF93-DAB6-1D67BF5D73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D0FC8AD4-9026-9C71-6ADB-F8C8F0D0E035}"/>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6038DB4B-0391-FDCD-17FF-2DFE35D3AA1B}"/>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8D221699-68C5-153B-0580-2C2B419D4B7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A248B937-319C-DA7A-7B9C-373B98729367}"/>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CAF802AD-08D8-0C35-C784-6295D58BC12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1" name="TextBox 10">
            <a:extLst>
              <a:ext uri="{FF2B5EF4-FFF2-40B4-BE49-F238E27FC236}">
                <a16:creationId xmlns:a16="http://schemas.microsoft.com/office/drawing/2014/main" id="{7CA6BE8B-EFAE-84CB-9F4E-70206809EB47}"/>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2" name="TextBox 11">
            <a:extLst>
              <a:ext uri="{FF2B5EF4-FFF2-40B4-BE49-F238E27FC236}">
                <a16:creationId xmlns:a16="http://schemas.microsoft.com/office/drawing/2014/main" id="{7188C45B-2595-59D6-52F7-CA236854B4B1}"/>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4" name="直接连接符 13">
            <a:extLst>
              <a:ext uri="{FF2B5EF4-FFF2-40B4-BE49-F238E27FC236}">
                <a16:creationId xmlns:a16="http://schemas.microsoft.com/office/drawing/2014/main" id="{985D7504-0887-C4D7-AA85-BC609FB1111A}"/>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4B8CB862-F665-5808-5E3E-685255088617}"/>
              </a:ext>
            </a:extLst>
          </p:cNvPr>
          <p:cNvSpPr>
            <a:spLocks noGrp="1"/>
          </p:cNvSpPr>
          <p:nvPr>
            <p:ph type="sldNum" sz="quarter" idx="12"/>
          </p:nvPr>
        </p:nvSpPr>
        <p:spPr/>
        <p:txBody>
          <a:bodyPr/>
          <a:lstStyle/>
          <a:p>
            <a:fld id="{A8537B7A-7510-410A-AA53-45D600DA0276}" type="slidenum">
              <a:rPr lang="zh-CN" altLang="en-US" smtClean="0"/>
              <a:t>14</a:t>
            </a:fld>
            <a:endParaRPr lang="zh-CN" altLang="en-US"/>
          </a:p>
        </p:txBody>
      </p:sp>
      <p:pic>
        <p:nvPicPr>
          <p:cNvPr id="13" name="图形 12">
            <a:extLst>
              <a:ext uri="{FF2B5EF4-FFF2-40B4-BE49-F238E27FC236}">
                <a16:creationId xmlns:a16="http://schemas.microsoft.com/office/drawing/2014/main" id="{15F0240B-FD7F-53D2-DA8A-9DCEA041E9F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Part.04</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系统详细设计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Findings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38131812-03DD-E8EF-FF06-20F6532D631D}"/>
              </a:ext>
            </a:extLst>
          </p:cNvPr>
          <p:cNvSpPr>
            <a:spLocks noGrp="1"/>
          </p:cNvSpPr>
          <p:nvPr>
            <p:ph type="sldNum" sz="quarter" idx="12"/>
          </p:nvPr>
        </p:nvSpPr>
        <p:spPr/>
        <p:txBody>
          <a:bodyPr/>
          <a:lstStyle/>
          <a:p>
            <a:fld id="{A8537B7A-7510-410A-AA53-45D600DA0276}" type="slidenum">
              <a:rPr lang="zh-CN" altLang="en-US" smtClean="0"/>
              <a:t>15</a:t>
            </a:fld>
            <a:endParaRPr lang="zh-CN" altLang="en-US"/>
          </a:p>
        </p:txBody>
      </p:sp>
      <p:pic>
        <p:nvPicPr>
          <p:cNvPr id="2" name="图形 1">
            <a:extLst>
              <a:ext uri="{FF2B5EF4-FFF2-40B4-BE49-F238E27FC236}">
                <a16:creationId xmlns:a16="http://schemas.microsoft.com/office/drawing/2014/main" id="{0908BCA6-80DC-204A-4AC7-C0F4B89ED1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073245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590164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4.1 </a:t>
            </a:r>
            <a:r>
              <a:rPr lang="zh-CN" altLang="en-US" dirty="0">
                <a:sym typeface="+mn-lt"/>
              </a:rPr>
              <a:t>徒步旅游推荐系统</a:t>
            </a:r>
            <a:r>
              <a:rPr lang="en-US" altLang="zh-CN" dirty="0">
                <a:sym typeface="+mn-lt"/>
              </a:rPr>
              <a:t>(1):Prompt</a:t>
            </a:r>
            <a:r>
              <a:rPr lang="zh-CN" altLang="en-US" dirty="0">
                <a:sym typeface="+mn-lt"/>
              </a:rPr>
              <a:t>设计与匹配</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E50FF387-681B-9ECA-0D1A-B8DBA3F5F8E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F211476F-8C07-08BE-0A00-55E8650BD7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FD73A061-83B2-38B3-7725-3AEEFC1D5D02}"/>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38B4B0FB-BB77-D4DB-472C-05F23939010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C71D4EA6-AFA4-B181-B2F6-B826E25F37AA}"/>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E9C29491-8B1E-8115-8C2E-5E9714A781E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9" name="TextBox 10">
            <a:extLst>
              <a:ext uri="{FF2B5EF4-FFF2-40B4-BE49-F238E27FC236}">
                <a16:creationId xmlns:a16="http://schemas.microsoft.com/office/drawing/2014/main" id="{4ADBC3DF-1ABD-0ED7-E718-8E7CB2D598B6}"/>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sp>
        <p:nvSpPr>
          <p:cNvPr id="10" name="TextBox 11">
            <a:extLst>
              <a:ext uri="{FF2B5EF4-FFF2-40B4-BE49-F238E27FC236}">
                <a16:creationId xmlns:a16="http://schemas.microsoft.com/office/drawing/2014/main" id="{9E81BA4A-C1DC-8EDC-AE43-A4B1BC3DA33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1" name="直接连接符 10">
            <a:extLst>
              <a:ext uri="{FF2B5EF4-FFF2-40B4-BE49-F238E27FC236}">
                <a16:creationId xmlns:a16="http://schemas.microsoft.com/office/drawing/2014/main" id="{1D9015A7-0FEB-F26A-4BD5-11E819524327}"/>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DE94B9AE-98EE-A276-4E6A-EB954D7C8160}"/>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1C7459F-BDC9-3151-B532-9B818A36D582}"/>
              </a:ext>
            </a:extLst>
          </p:cNvPr>
          <p:cNvSpPr>
            <a:spLocks noGrp="1"/>
          </p:cNvSpPr>
          <p:nvPr>
            <p:ph type="sldNum" sz="quarter" idx="12"/>
          </p:nvPr>
        </p:nvSpPr>
        <p:spPr/>
        <p:txBody>
          <a:bodyPr/>
          <a:lstStyle/>
          <a:p>
            <a:fld id="{A8537B7A-7510-410A-AA53-45D600DA0276}" type="slidenum">
              <a:rPr lang="zh-CN" altLang="en-US" smtClean="0"/>
              <a:t>16</a:t>
            </a:fld>
            <a:endParaRPr lang="zh-CN" altLang="en-US"/>
          </a:p>
        </p:txBody>
      </p:sp>
      <p:pic>
        <p:nvPicPr>
          <p:cNvPr id="12" name="图形 11">
            <a:extLst>
              <a:ext uri="{FF2B5EF4-FFF2-40B4-BE49-F238E27FC236}">
                <a16:creationId xmlns:a16="http://schemas.microsoft.com/office/drawing/2014/main" id="{97638ADE-2066-FFE6-4262-A56EF0CD7E0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pic>
        <p:nvPicPr>
          <p:cNvPr id="17" name="图片 16">
            <a:extLst>
              <a:ext uri="{FF2B5EF4-FFF2-40B4-BE49-F238E27FC236}">
                <a16:creationId xmlns:a16="http://schemas.microsoft.com/office/drawing/2014/main" id="{5282DA8F-5715-5E6F-B4B5-34B7E61AA1A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05903" y="822776"/>
            <a:ext cx="3178627" cy="5548388"/>
          </a:xfrm>
          <a:prstGeom prst="rect">
            <a:avLst/>
          </a:prstGeom>
        </p:spPr>
      </p:pic>
      <p:grpSp>
        <p:nvGrpSpPr>
          <p:cNvPr id="22" name="powerpoint template design by DAJU_PPT正版来源小红书大橘PPT微信DAJU_PPT请勿抄袭搬运！盗版必究！">
            <a:extLst>
              <a:ext uri="{FF2B5EF4-FFF2-40B4-BE49-F238E27FC236}">
                <a16:creationId xmlns:a16="http://schemas.microsoft.com/office/drawing/2014/main" id="{F807F9ED-FC0B-4B93-7900-BEF97A6CEB2A}"/>
              </a:ext>
            </a:extLst>
          </p:cNvPr>
          <p:cNvGrpSpPr/>
          <p:nvPr/>
        </p:nvGrpSpPr>
        <p:grpSpPr>
          <a:xfrm>
            <a:off x="537607" y="3429000"/>
            <a:ext cx="7701217" cy="3147794"/>
            <a:chOff x="1217750" y="1903936"/>
            <a:chExt cx="9617754" cy="2285679"/>
          </a:xfrm>
        </p:grpSpPr>
        <p:sp>
          <p:nvSpPr>
            <p:cNvPr id="24" name="powerpoint template design by DAJU_PPT正版来源小红书大橘PPT微信DAJU_PPT请勿抄袭搬运！盗版必究！-1">
              <a:extLst>
                <a:ext uri="{FF2B5EF4-FFF2-40B4-BE49-F238E27FC236}">
                  <a16:creationId xmlns:a16="http://schemas.microsoft.com/office/drawing/2014/main" id="{1D3DEEDB-4278-2133-2563-AFCA083CD892}"/>
                </a:ext>
              </a:extLst>
            </p:cNvPr>
            <p:cNvSpPr/>
            <p:nvPr/>
          </p:nvSpPr>
          <p:spPr>
            <a:xfrm>
              <a:off x="1245665" y="1925640"/>
              <a:ext cx="9555686" cy="210390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5" name="powerpoint template design by DAJU_PPT正版来源小红书大橘PPT微信DAJU_PPT请勿抄袭搬运！盗版必究！-2">
              <a:extLst>
                <a:ext uri="{FF2B5EF4-FFF2-40B4-BE49-F238E27FC236}">
                  <a16:creationId xmlns:a16="http://schemas.microsoft.com/office/drawing/2014/main" id="{17069744-9762-34C5-FEA0-279330E095DE}"/>
                </a:ext>
              </a:extLst>
            </p:cNvPr>
            <p:cNvSpPr/>
            <p:nvPr/>
          </p:nvSpPr>
          <p:spPr>
            <a:xfrm>
              <a:off x="1217750" y="1903936"/>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6" name="powerpoint template design by DAJU_PPT正版来源小红书大橘PPT微信DAJU_PPT请勿抄袭搬运！盗版必究！-3">
              <a:extLst>
                <a:ext uri="{FF2B5EF4-FFF2-40B4-BE49-F238E27FC236}">
                  <a16:creationId xmlns:a16="http://schemas.microsoft.com/office/drawing/2014/main" id="{596724ED-D2BA-7B7D-E3B1-7C722EFCA6EB}"/>
                </a:ext>
              </a:extLst>
            </p:cNvPr>
            <p:cNvSpPr/>
            <p:nvPr/>
          </p:nvSpPr>
          <p:spPr>
            <a:xfrm rot="10800000">
              <a:off x="10475731" y="3202913"/>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7" name="powerpoint template design by DAJU_PPT正版来源小红书大橘PPT微信DAJU_PPT请勿抄袭搬运！盗版必究！-4">
              <a:extLst>
                <a:ext uri="{FF2B5EF4-FFF2-40B4-BE49-F238E27FC236}">
                  <a16:creationId xmlns:a16="http://schemas.microsoft.com/office/drawing/2014/main" id="{A867E1FC-27DD-568D-280F-6554945E8657}"/>
                </a:ext>
              </a:extLst>
            </p:cNvPr>
            <p:cNvSpPr/>
            <p:nvPr/>
          </p:nvSpPr>
          <p:spPr>
            <a:xfrm>
              <a:off x="1436875" y="1931552"/>
              <a:ext cx="8928000" cy="2258063"/>
            </a:xfrm>
            <a:prstGeom prst="rect">
              <a:avLst/>
            </a:prstGeom>
          </p:spPr>
          <p:txBody>
            <a:bodyPr wrap="square">
              <a:spAutoFit/>
            </a:bodyPr>
            <a:lstStyle/>
            <a:p>
              <a:pPr>
                <a:lnSpc>
                  <a:spcPct val="130000"/>
                </a:lnSpc>
              </a:pPr>
              <a:r>
                <a:rPr lang="en-US" altLang="zh-CN" sz="2000" b="1" dirty="0">
                  <a:latin typeface="+mn-ea"/>
                  <a:cs typeface="+mn-ea"/>
                  <a:sym typeface="+mn-lt"/>
                </a:rPr>
                <a:t>Prompt</a:t>
              </a:r>
              <a:r>
                <a:rPr lang="zh-CN" altLang="en-US" sz="2000" b="1" dirty="0">
                  <a:latin typeface="+mn-ea"/>
                  <a:cs typeface="+mn-ea"/>
                  <a:sym typeface="+mn-lt"/>
                </a:rPr>
                <a:t>匹配</a:t>
              </a:r>
              <a:endParaRPr lang="en-US" altLang="zh-CN" sz="1200" b="1" dirty="0">
                <a:latin typeface="+mn-ea"/>
                <a:cs typeface="+mn-ea"/>
                <a:sym typeface="+mn-lt"/>
              </a:endParaRPr>
            </a:p>
            <a:p>
              <a:pPr>
                <a:lnSpc>
                  <a:spcPct val="130000"/>
                </a:lnSpc>
              </a:pPr>
              <a:r>
                <a:rPr lang="zh-CN" altLang="en-US" sz="1200" dirty="0">
                  <a:latin typeface="+mn-ea"/>
                  <a:cs typeface="+mn-ea"/>
                  <a:sym typeface="+mn-lt"/>
                </a:rPr>
                <a:t>       根据如上</a:t>
              </a:r>
              <a:r>
                <a:rPr lang="en-US" altLang="zh-CN" sz="1200" dirty="0">
                  <a:latin typeface="+mn-ea"/>
                  <a:cs typeface="+mn-ea"/>
                  <a:sym typeface="+mn-lt"/>
                </a:rPr>
                <a:t>Prompt</a:t>
              </a:r>
              <a:r>
                <a:rPr lang="zh-CN" altLang="en-US" sz="1200" dirty="0">
                  <a:latin typeface="+mn-ea"/>
                  <a:cs typeface="+mn-ea"/>
                  <a:sym typeface="+mn-lt"/>
                </a:rPr>
                <a:t>设计，适配了一个</a:t>
              </a:r>
              <a:r>
                <a:rPr lang="en-US" altLang="zh-CN" sz="1200" dirty="0">
                  <a:latin typeface="+mn-ea"/>
                  <a:cs typeface="+mn-ea"/>
                  <a:sym typeface="+mn-lt"/>
                </a:rPr>
                <a:t>Prompt</a:t>
              </a:r>
              <a:r>
                <a:rPr lang="zh-CN" altLang="en-US" sz="1200" dirty="0">
                  <a:latin typeface="+mn-ea"/>
                  <a:cs typeface="+mn-ea"/>
                  <a:sym typeface="+mn-lt"/>
                </a:rPr>
                <a:t>匹配机制，</a:t>
              </a:r>
              <a:r>
                <a:rPr lang="zh-CN" altLang="zh-CN" sz="1200" kern="0" dirty="0">
                  <a:effectLst/>
                  <a:latin typeface="+mn-ea"/>
                  <a:cs typeface="宋体" panose="02010600030101010101" pitchFamily="2" charset="-122"/>
                </a:rPr>
                <a:t>能够根据用户的实时输入，智能选取最合适的徒步旅游推荐模板</a:t>
              </a:r>
              <a:r>
                <a:rPr lang="zh-CN" altLang="en-US" sz="1200" kern="0" dirty="0">
                  <a:effectLst/>
                  <a:latin typeface="+mn-ea"/>
                  <a:cs typeface="宋体" panose="02010600030101010101" pitchFamily="2" charset="-122"/>
                </a:rPr>
                <a:t>：</a:t>
              </a:r>
              <a:endParaRPr lang="en-US" altLang="zh-CN" sz="1200" kern="0" dirty="0">
                <a:latin typeface="+mn-ea"/>
                <a:cs typeface="宋体" panose="02010600030101010101" pitchFamily="2" charset="-122"/>
              </a:endParaRPr>
            </a:p>
            <a:p>
              <a:pPr>
                <a:lnSpc>
                  <a:spcPct val="130000"/>
                </a:lnSpc>
              </a:pPr>
              <a:r>
                <a:rPr lang="zh-CN" altLang="zh-CN" sz="1200" dirty="0">
                  <a:effectLst/>
                  <a:latin typeface="+mn-ea"/>
                  <a:cs typeface="宋体" panose="02010600030101010101" pitchFamily="2" charset="-122"/>
                </a:rPr>
                <a:t>（</a:t>
              </a:r>
              <a:r>
                <a:rPr lang="en-US" altLang="zh-CN" sz="1200" dirty="0">
                  <a:effectLst/>
                  <a:latin typeface="+mn-ea"/>
                  <a:cs typeface="宋体" panose="02010600030101010101" pitchFamily="2" charset="-122"/>
                </a:rPr>
                <a:t>1</a:t>
              </a:r>
              <a:r>
                <a:rPr lang="zh-CN" altLang="zh-CN" sz="1200" dirty="0">
                  <a:effectLst/>
                  <a:latin typeface="+mn-ea"/>
                  <a:cs typeface="宋体" panose="02010600030101010101" pitchFamily="2" charset="-122"/>
                </a:rPr>
                <a:t>）信息预处理：首先，系统根据用户输入的信息，分析意图关键词（例如“路线”，“装备”）</a:t>
              </a:r>
              <a:endParaRPr lang="en-US" altLang="zh-CN" sz="1200" dirty="0">
                <a:effectLst/>
                <a:latin typeface="+mn-ea"/>
                <a:cs typeface="宋体" panose="02010600030101010101" pitchFamily="2" charset="-122"/>
              </a:endParaRPr>
            </a:p>
            <a:p>
              <a:pPr>
                <a:lnSpc>
                  <a:spcPct val="130000"/>
                </a:lnSpc>
              </a:pPr>
              <a:r>
                <a:rPr lang="zh-CN" altLang="zh-CN" sz="1200" dirty="0">
                  <a:effectLst/>
                  <a:latin typeface="+mn-ea"/>
                  <a:cs typeface="宋体" panose="02010600030101010101" pitchFamily="2" charset="-122"/>
                </a:rPr>
                <a:t>（</a:t>
              </a:r>
              <a:r>
                <a:rPr lang="en-US" altLang="zh-CN" sz="1200" dirty="0">
                  <a:effectLst/>
                  <a:latin typeface="+mn-ea"/>
                  <a:cs typeface="宋体" panose="02010600030101010101" pitchFamily="2" charset="-122"/>
                </a:rPr>
                <a:t>2</a:t>
              </a:r>
              <a:r>
                <a:rPr lang="zh-CN" altLang="zh-CN" sz="1200" dirty="0">
                  <a:effectLst/>
                  <a:latin typeface="+mn-ea"/>
                  <a:cs typeface="宋体" panose="02010600030101010101" pitchFamily="2" charset="-122"/>
                </a:rPr>
                <a:t>）关键词匹配：根据分析得到的关键词，通过关键词匹配策略，从预设的</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列表中选择最契合的模版</a:t>
              </a:r>
              <a:endParaRPr lang="en-US" altLang="zh-CN" sz="1200" dirty="0">
                <a:effectLst/>
                <a:latin typeface="+mn-ea"/>
                <a:cs typeface="宋体" panose="02010600030101010101" pitchFamily="2" charset="-122"/>
              </a:endParaRPr>
            </a:p>
            <a:p>
              <a:pPr>
                <a:lnSpc>
                  <a:spcPct val="130000"/>
                </a:lnSpc>
              </a:pPr>
              <a:r>
                <a:rPr lang="zh-CN" altLang="zh-CN" sz="1200" dirty="0">
                  <a:effectLst/>
                  <a:latin typeface="+mn-ea"/>
                  <a:cs typeface="宋体" panose="02010600030101010101" pitchFamily="2" charset="-122"/>
                </a:rPr>
                <a:t>（</a:t>
              </a:r>
              <a:r>
                <a:rPr lang="en-US" altLang="zh-CN" sz="1200" dirty="0">
                  <a:effectLst/>
                  <a:latin typeface="+mn-ea"/>
                  <a:cs typeface="宋体" panose="02010600030101010101" pitchFamily="2" charset="-122"/>
                </a:rPr>
                <a:t>3</a:t>
              </a:r>
              <a:r>
                <a:rPr lang="zh-CN" altLang="zh-CN" sz="1200" dirty="0">
                  <a:effectLst/>
                  <a:latin typeface="+mn-ea"/>
                  <a:cs typeface="宋体" panose="02010600030101010101" pitchFamily="2" charset="-122"/>
                </a:rPr>
                <a:t>）占位符动态填充：匹配到</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后，将用户提供的信息动态填充到对应</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模版的占位符中，形成个性化的生成请求</a:t>
              </a:r>
              <a:endParaRPr lang="en-US" altLang="zh-CN" sz="1200" dirty="0">
                <a:effectLst/>
                <a:latin typeface="+mn-ea"/>
                <a:cs typeface="宋体" panose="02010600030101010101" pitchFamily="2" charset="-122"/>
              </a:endParaRPr>
            </a:p>
            <a:p>
              <a:pPr>
                <a:lnSpc>
                  <a:spcPct val="130000"/>
                </a:lnSpc>
              </a:pPr>
              <a:r>
                <a:rPr lang="zh-CN" altLang="zh-CN" sz="1200" dirty="0">
                  <a:effectLst/>
                  <a:latin typeface="+mn-ea"/>
                  <a:cs typeface="宋体" panose="02010600030101010101" pitchFamily="2" charset="-122"/>
                </a:rPr>
                <a:t>（</a:t>
              </a:r>
              <a:r>
                <a:rPr lang="en-US" altLang="zh-CN" sz="1200" dirty="0">
                  <a:effectLst/>
                  <a:latin typeface="+mn-ea"/>
                  <a:cs typeface="宋体" panose="02010600030101010101" pitchFamily="2" charset="-122"/>
                </a:rPr>
                <a:t>4</a:t>
              </a:r>
              <a:r>
                <a:rPr lang="zh-CN" altLang="zh-CN" sz="1200" dirty="0">
                  <a:effectLst/>
                  <a:latin typeface="+mn-ea"/>
                  <a:cs typeface="宋体" panose="02010600030101010101" pitchFamily="2" charset="-122"/>
                </a:rPr>
                <a:t>）默认匹配：若用户输入不完全匹配任何一个主题，系统则默认采用通用的徒步指南</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，并结合用户查询内容灵活调整回答。</a:t>
              </a:r>
              <a:endParaRPr lang="en-US" altLang="zh-CN" sz="1200" dirty="0">
                <a:effectLst/>
                <a:latin typeface="+mn-ea"/>
                <a:cs typeface="宋体" panose="02010600030101010101" pitchFamily="2" charset="-122"/>
              </a:endParaRPr>
            </a:p>
            <a:p>
              <a:pPr>
                <a:lnSpc>
                  <a:spcPct val="130000"/>
                </a:lnSpc>
              </a:pPr>
              <a:r>
                <a:rPr lang="en-US" altLang="zh-CN" sz="1200" dirty="0">
                  <a:latin typeface="+mn-ea"/>
                  <a:cs typeface="宋体" panose="02010600030101010101" pitchFamily="2" charset="-122"/>
                </a:rPr>
                <a:t>       Prompt</a:t>
              </a:r>
              <a:r>
                <a:rPr lang="zh-CN" altLang="en-US" sz="1200" dirty="0">
                  <a:latin typeface="+mn-ea"/>
                  <a:cs typeface="宋体" panose="02010600030101010101" pitchFamily="2" charset="-122"/>
                </a:rPr>
                <a:t>设计与匹配机制图如右图所示：</a:t>
              </a:r>
              <a:endParaRPr lang="zh-CN" altLang="zh-CN" sz="1200" dirty="0">
                <a:effectLst/>
                <a:latin typeface="+mn-ea"/>
                <a:cs typeface="宋体" panose="02010600030101010101" pitchFamily="2" charset="-122"/>
              </a:endParaRPr>
            </a:p>
            <a:p>
              <a:pPr>
                <a:lnSpc>
                  <a:spcPct val="130000"/>
                </a:lnSpc>
              </a:pPr>
              <a:endParaRPr lang="en-US" altLang="zh-CN" sz="1200" dirty="0">
                <a:latin typeface="+mn-ea"/>
                <a:cs typeface="+mn-ea"/>
                <a:sym typeface="+mn-lt"/>
              </a:endParaRPr>
            </a:p>
          </p:txBody>
        </p:sp>
      </p:grpSp>
      <p:grpSp>
        <p:nvGrpSpPr>
          <p:cNvPr id="36" name="powerpoint template design by DAJU_PPT正版来源小红书大橘PPT微信DAJU_PPT请勿抄袭搬运！盗版必究！">
            <a:extLst>
              <a:ext uri="{FF2B5EF4-FFF2-40B4-BE49-F238E27FC236}">
                <a16:creationId xmlns:a16="http://schemas.microsoft.com/office/drawing/2014/main" id="{EF9B2417-84AE-A7A7-DB92-C75E44E1E4F1}"/>
              </a:ext>
            </a:extLst>
          </p:cNvPr>
          <p:cNvGrpSpPr/>
          <p:nvPr/>
        </p:nvGrpSpPr>
        <p:grpSpPr>
          <a:xfrm>
            <a:off x="540106" y="1774982"/>
            <a:ext cx="7701217" cy="1531305"/>
            <a:chOff x="1217750" y="1903936"/>
            <a:chExt cx="9617754" cy="1658750"/>
          </a:xfrm>
        </p:grpSpPr>
        <p:sp>
          <p:nvSpPr>
            <p:cNvPr id="37" name="powerpoint template design by DAJU_PPT正版来源小红书大橘PPT微信DAJU_PPT请勿抄袭搬运！盗版必究！-1">
              <a:extLst>
                <a:ext uri="{FF2B5EF4-FFF2-40B4-BE49-F238E27FC236}">
                  <a16:creationId xmlns:a16="http://schemas.microsoft.com/office/drawing/2014/main" id="{1F5D0FE9-C810-6E55-2499-C3185367AC75}"/>
                </a:ext>
              </a:extLst>
            </p:cNvPr>
            <p:cNvSpPr/>
            <p:nvPr/>
          </p:nvSpPr>
          <p:spPr>
            <a:xfrm>
              <a:off x="1245664" y="1925640"/>
              <a:ext cx="9555685" cy="15939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powerpoint template design by DAJU_PPT正版来源小红书大橘PPT微信DAJU_PPT请勿抄袭搬运！盗版必究！-2">
              <a:extLst>
                <a:ext uri="{FF2B5EF4-FFF2-40B4-BE49-F238E27FC236}">
                  <a16:creationId xmlns:a16="http://schemas.microsoft.com/office/drawing/2014/main" id="{2D2ED8DE-6931-4C1A-D7B1-0C7EC3A0547D}"/>
                </a:ext>
              </a:extLst>
            </p:cNvPr>
            <p:cNvSpPr/>
            <p:nvPr/>
          </p:nvSpPr>
          <p:spPr>
            <a:xfrm>
              <a:off x="1217750" y="1903936"/>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9" name="powerpoint template design by DAJU_PPT正版来源小红书大橘PPT微信DAJU_PPT请勿抄袭搬运！盗版必究！-3">
              <a:extLst>
                <a:ext uri="{FF2B5EF4-FFF2-40B4-BE49-F238E27FC236}">
                  <a16:creationId xmlns:a16="http://schemas.microsoft.com/office/drawing/2014/main" id="{D559CF1D-54C0-8CE8-B540-24266DBE05F3}"/>
                </a:ext>
              </a:extLst>
            </p:cNvPr>
            <p:cNvSpPr/>
            <p:nvPr/>
          </p:nvSpPr>
          <p:spPr>
            <a:xfrm rot="10800000">
              <a:off x="10475731" y="3202913"/>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0" name="powerpoint template design by DAJU_PPT正版来源小红书大橘PPT微信DAJU_PPT请勿抄袭搬运！盗版必究！-4">
              <a:extLst>
                <a:ext uri="{FF2B5EF4-FFF2-40B4-BE49-F238E27FC236}">
                  <a16:creationId xmlns:a16="http://schemas.microsoft.com/office/drawing/2014/main" id="{042BBBFE-8E44-536A-3210-CCF35A74BE0C}"/>
                </a:ext>
              </a:extLst>
            </p:cNvPr>
            <p:cNvSpPr/>
            <p:nvPr/>
          </p:nvSpPr>
          <p:spPr>
            <a:xfrm>
              <a:off x="1464789" y="1928586"/>
              <a:ext cx="8928000" cy="1012704"/>
            </a:xfrm>
            <a:prstGeom prst="rect">
              <a:avLst/>
            </a:prstGeom>
          </p:spPr>
          <p:txBody>
            <a:bodyPr wrap="square">
              <a:spAutoFit/>
            </a:bodyPr>
            <a:lstStyle/>
            <a:p>
              <a:pPr>
                <a:lnSpc>
                  <a:spcPct val="130000"/>
                </a:lnSpc>
              </a:pPr>
              <a:r>
                <a:rPr lang="en-US" altLang="zh-CN" sz="2000" b="1" dirty="0">
                  <a:latin typeface="+mn-ea"/>
                  <a:cs typeface="+mn-ea"/>
                  <a:sym typeface="+mn-lt"/>
                </a:rPr>
                <a:t>Prompt</a:t>
              </a:r>
              <a:r>
                <a:rPr lang="zh-CN" altLang="en-US" sz="2000" b="1" dirty="0">
                  <a:latin typeface="+mn-ea"/>
                  <a:cs typeface="+mn-ea"/>
                  <a:sym typeface="+mn-lt"/>
                </a:rPr>
                <a:t>设计</a:t>
              </a:r>
              <a:endParaRPr lang="en-US" altLang="zh-CN" sz="2000" b="1" dirty="0">
                <a:latin typeface="+mn-ea"/>
                <a:cs typeface="+mn-ea"/>
                <a:sym typeface="+mn-lt"/>
              </a:endParaRPr>
            </a:p>
            <a:p>
              <a:pPr indent="304800">
                <a:lnSpc>
                  <a:spcPct val="125000"/>
                </a:lnSpc>
                <a:buNone/>
              </a:pPr>
              <a:r>
                <a:rPr lang="zh-CN" altLang="zh-CN" sz="1200" dirty="0">
                  <a:effectLst/>
                  <a:latin typeface="+mn-ea"/>
                  <a:cs typeface="宋体" panose="02010600030101010101" pitchFamily="2" charset="-122"/>
                </a:rPr>
                <a:t>为了结合徒步旅游的应用场景，设计了五类主题化</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，同时在每个</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模版内，预设了对目的地</a:t>
              </a:r>
              <a:r>
                <a:rPr lang="en-US" altLang="zh-CN" sz="1200" dirty="0">
                  <a:effectLst/>
                  <a:latin typeface="+mn-ea"/>
                  <a:cs typeface="宋体" panose="02010600030101010101" pitchFamily="2" charset="-122"/>
                </a:rPr>
                <a:t>{destination}</a:t>
              </a:r>
              <a:r>
                <a:rPr lang="zh-CN" altLang="zh-CN" sz="1200" dirty="0">
                  <a:effectLst/>
                  <a:latin typeface="+mn-ea"/>
                  <a:cs typeface="宋体" panose="02010600030101010101" pitchFamily="2" charset="-122"/>
                </a:rPr>
                <a:t>、气温</a:t>
              </a:r>
              <a:r>
                <a:rPr lang="en-US" altLang="zh-CN" sz="1200" dirty="0">
                  <a:effectLst/>
                  <a:latin typeface="+mn-ea"/>
                  <a:cs typeface="宋体" panose="02010600030101010101" pitchFamily="2" charset="-122"/>
                </a:rPr>
                <a:t>{temperature}</a:t>
              </a:r>
              <a:r>
                <a:rPr lang="zh-CN" altLang="zh-CN" sz="1200" dirty="0">
                  <a:effectLst/>
                  <a:latin typeface="+mn-ea"/>
                  <a:cs typeface="宋体" panose="02010600030101010101" pitchFamily="2" charset="-122"/>
                </a:rPr>
                <a:t>及天气状况</a:t>
              </a:r>
              <a:r>
                <a:rPr lang="en-US" altLang="zh-CN" sz="1200" dirty="0">
                  <a:effectLst/>
                  <a:latin typeface="+mn-ea"/>
                  <a:cs typeface="宋体" panose="02010600030101010101" pitchFamily="2" charset="-122"/>
                </a:rPr>
                <a:t>{</a:t>
              </a:r>
              <a:r>
                <a:rPr lang="en-US" altLang="zh-CN" sz="1200" dirty="0" err="1">
                  <a:effectLst/>
                  <a:latin typeface="+mn-ea"/>
                  <a:cs typeface="宋体" panose="02010600030101010101" pitchFamily="2" charset="-122"/>
                </a:rPr>
                <a:t>weather_conditions</a:t>
              </a:r>
              <a:r>
                <a:rPr lang="en-US" altLang="zh-CN" sz="1200" dirty="0">
                  <a:effectLst/>
                  <a:latin typeface="+mn-ea"/>
                  <a:cs typeface="宋体" panose="02010600030101010101" pitchFamily="2" charset="-122"/>
                </a:rPr>
                <a:t>}</a:t>
              </a:r>
              <a:r>
                <a:rPr lang="zh-CN" altLang="zh-CN" sz="1200" dirty="0">
                  <a:effectLst/>
                  <a:latin typeface="+mn-ea"/>
                  <a:cs typeface="宋体" panose="02010600030101010101" pitchFamily="2" charset="-122"/>
                </a:rPr>
                <a:t>三个关键信息的占位符。五个</a:t>
              </a:r>
              <a:r>
                <a:rPr lang="en-US" altLang="zh-CN" sz="1200" dirty="0">
                  <a:effectLst/>
                  <a:latin typeface="+mn-ea"/>
                  <a:cs typeface="宋体" panose="02010600030101010101" pitchFamily="2" charset="-122"/>
                </a:rPr>
                <a:t>Prompt</a:t>
              </a:r>
              <a:r>
                <a:rPr lang="zh-CN" altLang="zh-CN" sz="1200" dirty="0">
                  <a:effectLst/>
                  <a:latin typeface="+mn-ea"/>
                  <a:cs typeface="宋体" panose="02010600030101010101" pitchFamily="2" charset="-122"/>
                </a:rPr>
                <a:t>模版分别为：徒步指南</a:t>
              </a:r>
              <a:r>
                <a:rPr lang="en-US" altLang="zh-CN" sz="1200" dirty="0" err="1">
                  <a:effectLst/>
                  <a:latin typeface="+mn-ea"/>
                  <a:cs typeface="宋体" panose="02010600030101010101" pitchFamily="2" charset="-122"/>
                </a:rPr>
                <a:t>genearl</a:t>
              </a:r>
              <a:r>
                <a:rPr lang="zh-CN" altLang="en-US" sz="1200" dirty="0">
                  <a:latin typeface="+mn-ea"/>
                  <a:cs typeface="宋体" panose="02010600030101010101" pitchFamily="2" charset="-122"/>
                </a:rPr>
                <a:t>、</a:t>
              </a:r>
              <a:r>
                <a:rPr lang="zh-CN" altLang="zh-CN" sz="1200" dirty="0">
                  <a:effectLst/>
                  <a:latin typeface="+mn-ea"/>
                  <a:cs typeface="宋体" panose="02010600030101010101" pitchFamily="2" charset="-122"/>
                </a:rPr>
                <a:t>装备推荐</a:t>
              </a:r>
              <a:r>
                <a:rPr lang="en-US" altLang="zh-CN" sz="1200" dirty="0">
                  <a:effectLst/>
                  <a:latin typeface="+mn-ea"/>
                  <a:cs typeface="宋体" panose="02010600030101010101" pitchFamily="2" charset="-122"/>
                </a:rPr>
                <a:t>gear</a:t>
              </a:r>
              <a:r>
                <a:rPr lang="zh-CN" altLang="en-US" sz="1200" dirty="0">
                  <a:latin typeface="+mn-ea"/>
                  <a:cs typeface="宋体" panose="02010600030101010101" pitchFamily="2" charset="-122"/>
                </a:rPr>
                <a:t>、</a:t>
              </a:r>
              <a:r>
                <a:rPr lang="zh-CN" altLang="zh-CN" sz="1200" dirty="0">
                  <a:effectLst/>
                  <a:latin typeface="+mn-ea"/>
                  <a:cs typeface="宋体" panose="02010600030101010101" pitchFamily="2" charset="-122"/>
                </a:rPr>
                <a:t>安全建议</a:t>
              </a:r>
              <a:r>
                <a:rPr lang="en-US" altLang="zh-CN" sz="1200" dirty="0">
                  <a:effectLst/>
                  <a:latin typeface="+mn-ea"/>
                  <a:cs typeface="宋体" panose="02010600030101010101" pitchFamily="2" charset="-122"/>
                </a:rPr>
                <a:t>safety</a:t>
              </a:r>
              <a:r>
                <a:rPr lang="zh-CN" altLang="en-US" sz="1200" dirty="0">
                  <a:latin typeface="+mn-ea"/>
                  <a:cs typeface="宋体" panose="02010600030101010101" pitchFamily="2" charset="-122"/>
                </a:rPr>
                <a:t>、</a:t>
              </a:r>
              <a:r>
                <a:rPr lang="zh-CN" altLang="zh-CN" sz="1200" dirty="0">
                  <a:effectLst/>
                  <a:latin typeface="+mn-ea"/>
                  <a:cs typeface="宋体" panose="02010600030101010101" pitchFamily="2" charset="-122"/>
                </a:rPr>
                <a:t>行程安排</a:t>
              </a:r>
              <a:r>
                <a:rPr lang="en-US" altLang="zh-CN" sz="1200" dirty="0">
                  <a:effectLst/>
                  <a:latin typeface="+mn-ea"/>
                  <a:cs typeface="宋体" panose="02010600030101010101" pitchFamily="2" charset="-122"/>
                </a:rPr>
                <a:t>itinerary</a:t>
              </a:r>
              <a:r>
                <a:rPr lang="zh-CN" altLang="en-US" sz="1200" dirty="0">
                  <a:latin typeface="+mn-ea"/>
                  <a:cs typeface="宋体" panose="02010600030101010101" pitchFamily="2" charset="-122"/>
                </a:rPr>
                <a:t>、</a:t>
              </a:r>
              <a:r>
                <a:rPr lang="zh-CN" altLang="zh-CN" sz="1200" dirty="0">
                  <a:effectLst/>
                  <a:latin typeface="+mn-ea"/>
                  <a:cs typeface="宋体" panose="02010600030101010101" pitchFamily="2" charset="-122"/>
                </a:rPr>
                <a:t>小贴士</a:t>
              </a:r>
              <a:r>
                <a:rPr lang="en-US" altLang="zh-CN" sz="1200" dirty="0">
                  <a:effectLst/>
                  <a:latin typeface="+mn-ea"/>
                  <a:cs typeface="宋体" panose="02010600030101010101" pitchFamily="2" charset="-122"/>
                </a:rPr>
                <a:t>tips</a:t>
              </a:r>
            </a:p>
          </p:txBody>
        </p:sp>
      </p:gr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D47D0-577D-9FBD-9F86-62118E2D2A37}"/>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F692C9D5-8E6C-E393-45E9-172CF5B3B612}"/>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AE693C01-79B8-DB20-5D38-E02D7F4657E1}"/>
              </a:ext>
            </a:extLst>
          </p:cNvPr>
          <p:cNvSpPr txBox="1"/>
          <p:nvPr/>
        </p:nvSpPr>
        <p:spPr>
          <a:xfrm>
            <a:off x="473579" y="1108968"/>
            <a:ext cx="6406801"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4.1 </a:t>
            </a:r>
            <a:r>
              <a:rPr lang="zh-CN" altLang="en-US" dirty="0">
                <a:sym typeface="+mn-lt"/>
              </a:rPr>
              <a:t>徒步旅游推荐系统</a:t>
            </a:r>
            <a:r>
              <a:rPr lang="en-US" altLang="zh-CN" dirty="0">
                <a:sym typeface="+mn-lt"/>
              </a:rPr>
              <a:t>(2):Gemini</a:t>
            </a:r>
            <a:r>
              <a:rPr lang="zh-CN" altLang="en-US" dirty="0">
                <a:sym typeface="+mn-lt"/>
              </a:rPr>
              <a:t>模型的采样与温度控制</a:t>
            </a:r>
          </a:p>
        </p:txBody>
      </p:sp>
      <p:cxnSp>
        <p:nvCxnSpPr>
          <p:cNvPr id="16" name="powerpoint template design by DAJU_PPT正版来源小红书大橘PPT微信DAJU_PPT请勿抄袭搬运！盗版必究！">
            <a:extLst>
              <a:ext uri="{FF2B5EF4-FFF2-40B4-BE49-F238E27FC236}">
                <a16:creationId xmlns:a16="http://schemas.microsoft.com/office/drawing/2014/main" id="{3CF0F84C-2632-057F-6D08-CC15D41E497E}"/>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5CC40FB2-7D95-C04B-990A-0F9A0D5558C0}"/>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FE49D736-2B14-72E1-55E3-25525785664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AF801AC5-1E01-3616-3994-1CC925A8B05B}"/>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43053C90-E34D-9702-77A8-1B1A49278DA6}"/>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FC8E9488-4FC4-3991-BBB6-676E338C624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DAD7FA7A-E8EA-33D8-4BF3-643F21ECF491}"/>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9" name="TextBox 10">
            <a:extLst>
              <a:ext uri="{FF2B5EF4-FFF2-40B4-BE49-F238E27FC236}">
                <a16:creationId xmlns:a16="http://schemas.microsoft.com/office/drawing/2014/main" id="{F61929B5-26B0-EAD4-15E8-06F8C5F9EF9F}"/>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sp>
        <p:nvSpPr>
          <p:cNvPr id="10" name="TextBox 11">
            <a:extLst>
              <a:ext uri="{FF2B5EF4-FFF2-40B4-BE49-F238E27FC236}">
                <a16:creationId xmlns:a16="http://schemas.microsoft.com/office/drawing/2014/main" id="{5D1EBD23-B9E1-3C9A-5C3F-BDC77971C518}"/>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1" name="直接连接符 10">
            <a:extLst>
              <a:ext uri="{FF2B5EF4-FFF2-40B4-BE49-F238E27FC236}">
                <a16:creationId xmlns:a16="http://schemas.microsoft.com/office/drawing/2014/main" id="{FE8886EE-A932-41BF-FE29-F4707F5D8503}"/>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20789501-5464-2560-60D0-BB671C247261}"/>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2A3F5CD1-3B4E-BEE8-D59B-2870956E42C6}"/>
              </a:ext>
            </a:extLst>
          </p:cNvPr>
          <p:cNvSpPr>
            <a:spLocks noGrp="1"/>
          </p:cNvSpPr>
          <p:nvPr>
            <p:ph type="sldNum" sz="quarter" idx="12"/>
          </p:nvPr>
        </p:nvSpPr>
        <p:spPr/>
        <p:txBody>
          <a:bodyPr/>
          <a:lstStyle/>
          <a:p>
            <a:fld id="{A8537B7A-7510-410A-AA53-45D600DA0276}" type="slidenum">
              <a:rPr lang="zh-CN" altLang="en-US" smtClean="0"/>
              <a:t>17</a:t>
            </a:fld>
            <a:endParaRPr lang="zh-CN" altLang="en-US"/>
          </a:p>
        </p:txBody>
      </p:sp>
      <p:pic>
        <p:nvPicPr>
          <p:cNvPr id="12" name="图形 11">
            <a:extLst>
              <a:ext uri="{FF2B5EF4-FFF2-40B4-BE49-F238E27FC236}">
                <a16:creationId xmlns:a16="http://schemas.microsoft.com/office/drawing/2014/main" id="{E6281C44-E8B4-76A6-AD83-E4E97FB87F4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grpSp>
        <p:nvGrpSpPr>
          <p:cNvPr id="2" name="powerpoint template design by DAJU_PPT正版来源小红书大橘PPT微信DAJU_PPT请勿抄袭搬运！盗版必究！">
            <a:extLst>
              <a:ext uri="{FF2B5EF4-FFF2-40B4-BE49-F238E27FC236}">
                <a16:creationId xmlns:a16="http://schemas.microsoft.com/office/drawing/2014/main" id="{3DDCA561-139C-693C-6561-27BCDC1DADE5}"/>
              </a:ext>
            </a:extLst>
          </p:cNvPr>
          <p:cNvGrpSpPr/>
          <p:nvPr/>
        </p:nvGrpSpPr>
        <p:grpSpPr>
          <a:xfrm>
            <a:off x="819075" y="1866811"/>
            <a:ext cx="4893693" cy="4489539"/>
            <a:chOff x="1695217" y="1799940"/>
            <a:chExt cx="3727239" cy="4973121"/>
          </a:xfrm>
        </p:grpSpPr>
        <p:grpSp>
          <p:nvGrpSpPr>
            <p:cNvPr id="15" name="组合 14">
              <a:extLst>
                <a:ext uri="{FF2B5EF4-FFF2-40B4-BE49-F238E27FC236}">
                  <a16:creationId xmlns:a16="http://schemas.microsoft.com/office/drawing/2014/main" id="{8C8A635F-CEF8-52D4-B271-D92CDF727C44}"/>
                </a:ext>
              </a:extLst>
            </p:cNvPr>
            <p:cNvGrpSpPr/>
            <p:nvPr/>
          </p:nvGrpSpPr>
          <p:grpSpPr>
            <a:xfrm>
              <a:off x="1695217" y="1799940"/>
              <a:ext cx="3727239" cy="1507845"/>
              <a:chOff x="1339492" y="1216902"/>
              <a:chExt cx="3727239" cy="1507845"/>
            </a:xfrm>
          </p:grpSpPr>
          <p:sp>
            <p:nvSpPr>
              <p:cNvPr id="36" name="powerpoint template design by DAJU_PPT正版来源小红书大橘PPT微信DAJU_PPT请勿抄袭搬运！盗版必究！-1">
                <a:extLst>
                  <a:ext uri="{FF2B5EF4-FFF2-40B4-BE49-F238E27FC236}">
                    <a16:creationId xmlns:a16="http://schemas.microsoft.com/office/drawing/2014/main" id="{67C1DA44-81A6-BF7D-411D-CB9CFADE9B25}"/>
                  </a:ext>
                </a:extLst>
              </p:cNvPr>
              <p:cNvSpPr/>
              <p:nvPr/>
            </p:nvSpPr>
            <p:spPr>
              <a:xfrm>
                <a:off x="1501058" y="1216902"/>
                <a:ext cx="3565673" cy="1507845"/>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7" name="powerpoint template design by DAJU_PPT正版来源小红书大橘PPT微信DAJU_PPT请勿抄袭搬运！盗版必究！-2">
                <a:extLst>
                  <a:ext uri="{FF2B5EF4-FFF2-40B4-BE49-F238E27FC236}">
                    <a16:creationId xmlns:a16="http://schemas.microsoft.com/office/drawing/2014/main" id="{DC150B6C-3DD8-B50B-43DB-78603173577B}"/>
                  </a:ext>
                </a:extLst>
              </p:cNvPr>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8" name="powerpoint template design by DAJU_PPT正版来源小红书大橘PPT微信DAJU_PPT请勿抄袭搬运！盗版必究！-3">
                <a:extLst>
                  <a:ext uri="{FF2B5EF4-FFF2-40B4-BE49-F238E27FC236}">
                    <a16:creationId xmlns:a16="http://schemas.microsoft.com/office/drawing/2014/main" id="{2042EC1F-FBA8-3188-5A9F-B3D6A4C359AD}"/>
                  </a:ext>
                </a:extLst>
              </p:cNvPr>
              <p:cNvSpPr txBox="1"/>
              <p:nvPr/>
            </p:nvSpPr>
            <p:spPr>
              <a:xfrm>
                <a:off x="1389250" y="1670072"/>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01</a:t>
                </a:r>
                <a:endParaRPr lang="zh-CN" altLang="en-US" sz="2400" b="1" dirty="0">
                  <a:solidFill>
                    <a:schemeClr val="bg1"/>
                  </a:solidFill>
                  <a:cs typeface="+mn-ea"/>
                  <a:sym typeface="+mn-lt"/>
                </a:endParaRPr>
              </a:p>
            </p:txBody>
          </p:sp>
        </p:grpSp>
        <p:grpSp>
          <p:nvGrpSpPr>
            <p:cNvPr id="17" name="组合 16">
              <a:extLst>
                <a:ext uri="{FF2B5EF4-FFF2-40B4-BE49-F238E27FC236}">
                  <a16:creationId xmlns:a16="http://schemas.microsoft.com/office/drawing/2014/main" id="{54EBBA92-7EDD-EB53-A53C-0405C8BFD68F}"/>
                </a:ext>
              </a:extLst>
            </p:cNvPr>
            <p:cNvGrpSpPr/>
            <p:nvPr/>
          </p:nvGrpSpPr>
          <p:grpSpPr>
            <a:xfrm>
              <a:off x="1695217" y="3502425"/>
              <a:ext cx="3727239" cy="1449918"/>
              <a:chOff x="2050942" y="3052737"/>
              <a:chExt cx="3727239" cy="1449918"/>
            </a:xfrm>
          </p:grpSpPr>
          <p:sp>
            <p:nvSpPr>
              <p:cNvPr id="31" name="powerpoint template design by DAJU_PPT正版来源小红书大橘PPT微信DAJU_PPT请勿抄袭搬运！盗版必究！-4">
                <a:extLst>
                  <a:ext uri="{FF2B5EF4-FFF2-40B4-BE49-F238E27FC236}">
                    <a16:creationId xmlns:a16="http://schemas.microsoft.com/office/drawing/2014/main" id="{CFE0A42A-04D2-ACFC-2E41-12A43AFF7A3D}"/>
                  </a:ext>
                </a:extLst>
              </p:cNvPr>
              <p:cNvSpPr/>
              <p:nvPr/>
            </p:nvSpPr>
            <p:spPr>
              <a:xfrm>
                <a:off x="2212508" y="3052737"/>
                <a:ext cx="3565673" cy="1449918"/>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powerpoint template design by DAJU_PPT正版来源小红书大橘PPT微信DAJU_PPT请勿抄袭搬运！盗版必究！-5">
                <a:extLst>
                  <a:ext uri="{FF2B5EF4-FFF2-40B4-BE49-F238E27FC236}">
                    <a16:creationId xmlns:a16="http://schemas.microsoft.com/office/drawing/2014/main" id="{37E774D8-FB13-3CEF-0749-C949750BCF81}"/>
                  </a:ext>
                </a:extLst>
              </p:cNvPr>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3" name="powerpoint template design by DAJU_PPT正版来源小红书大橘PPT微信DAJU_PPT请勿抄袭搬运！盗版必究！-6">
                <a:extLst>
                  <a:ext uri="{FF2B5EF4-FFF2-40B4-BE49-F238E27FC236}">
                    <a16:creationId xmlns:a16="http://schemas.microsoft.com/office/drawing/2014/main" id="{B418D7FD-41CD-4B40-05F3-E32DC535BAFE}"/>
                  </a:ext>
                </a:extLst>
              </p:cNvPr>
              <p:cNvSpPr txBox="1"/>
              <p:nvPr/>
            </p:nvSpPr>
            <p:spPr>
              <a:xfrm>
                <a:off x="2100700" y="3505904"/>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02</a:t>
                </a:r>
                <a:endParaRPr lang="zh-CN" altLang="en-US" sz="2400" b="1" dirty="0">
                  <a:solidFill>
                    <a:schemeClr val="bg1"/>
                  </a:solidFill>
                  <a:cs typeface="+mn-ea"/>
                  <a:sym typeface="+mn-lt"/>
                </a:endParaRPr>
              </a:p>
            </p:txBody>
          </p:sp>
        </p:grpSp>
        <p:grpSp>
          <p:nvGrpSpPr>
            <p:cNvPr id="18" name="组合 17">
              <a:extLst>
                <a:ext uri="{FF2B5EF4-FFF2-40B4-BE49-F238E27FC236}">
                  <a16:creationId xmlns:a16="http://schemas.microsoft.com/office/drawing/2014/main" id="{F9C45540-F6DE-7A83-B86F-9E883ECB7D96}"/>
                </a:ext>
              </a:extLst>
            </p:cNvPr>
            <p:cNvGrpSpPr/>
            <p:nvPr/>
          </p:nvGrpSpPr>
          <p:grpSpPr>
            <a:xfrm>
              <a:off x="1695217" y="5204908"/>
              <a:ext cx="3727239" cy="1568153"/>
              <a:chOff x="1339492" y="4888571"/>
              <a:chExt cx="3727239" cy="1568153"/>
            </a:xfrm>
          </p:grpSpPr>
          <p:sp>
            <p:nvSpPr>
              <p:cNvPr id="28" name="powerpoint template design by DAJU_PPT正版来源小红书大橘PPT微信DAJU_PPT请勿抄袭搬运！盗版必究！-7">
                <a:extLst>
                  <a:ext uri="{FF2B5EF4-FFF2-40B4-BE49-F238E27FC236}">
                    <a16:creationId xmlns:a16="http://schemas.microsoft.com/office/drawing/2014/main" id="{2AD6E4EF-BF91-5576-17FF-E4A9C0A1B1D8}"/>
                  </a:ext>
                </a:extLst>
              </p:cNvPr>
              <p:cNvSpPr/>
              <p:nvPr/>
            </p:nvSpPr>
            <p:spPr>
              <a:xfrm>
                <a:off x="1501058" y="4888571"/>
                <a:ext cx="3565673" cy="1568153"/>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powerpoint template design by DAJU_PPT正版来源小红书大橘PPT微信DAJU_PPT请勿抄袭搬运！盗版必究！-8">
                <a:extLst>
                  <a:ext uri="{FF2B5EF4-FFF2-40B4-BE49-F238E27FC236}">
                    <a16:creationId xmlns:a16="http://schemas.microsoft.com/office/drawing/2014/main" id="{9D23B03D-20E6-C018-017B-961E9C14BD9A}"/>
                  </a:ext>
                </a:extLst>
              </p:cNvPr>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0" name="powerpoint template design by DAJU_PPT正版来源小红书大橘PPT微信DAJU_PPT请勿抄袭搬运！盗版必究！-9">
                <a:extLst>
                  <a:ext uri="{FF2B5EF4-FFF2-40B4-BE49-F238E27FC236}">
                    <a16:creationId xmlns:a16="http://schemas.microsoft.com/office/drawing/2014/main" id="{BE52AA5D-8A4A-4B6D-36A0-75942355FD43}"/>
                  </a:ext>
                </a:extLst>
              </p:cNvPr>
              <p:cNvSpPr txBox="1"/>
              <p:nvPr/>
            </p:nvSpPr>
            <p:spPr>
              <a:xfrm>
                <a:off x="1389250" y="5341738"/>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03</a:t>
                </a:r>
                <a:endParaRPr lang="zh-CN" altLang="en-US" sz="2400" b="1" dirty="0">
                  <a:solidFill>
                    <a:schemeClr val="bg1"/>
                  </a:solidFill>
                  <a:cs typeface="+mn-ea"/>
                  <a:sym typeface="+mn-lt"/>
                </a:endParaRPr>
              </a:p>
            </p:txBody>
          </p:sp>
        </p:grpSp>
        <p:grpSp>
          <p:nvGrpSpPr>
            <p:cNvPr id="19" name="组合 18">
              <a:extLst>
                <a:ext uri="{FF2B5EF4-FFF2-40B4-BE49-F238E27FC236}">
                  <a16:creationId xmlns:a16="http://schemas.microsoft.com/office/drawing/2014/main" id="{1A64A944-03EE-2196-29DE-9C650D2DC524}"/>
                </a:ext>
              </a:extLst>
            </p:cNvPr>
            <p:cNvGrpSpPr/>
            <p:nvPr/>
          </p:nvGrpSpPr>
          <p:grpSpPr>
            <a:xfrm>
              <a:off x="2835148" y="1979604"/>
              <a:ext cx="2465815" cy="1171962"/>
              <a:chOff x="2225423" y="2020351"/>
              <a:chExt cx="2465815" cy="1171962"/>
            </a:xfrm>
          </p:grpSpPr>
          <p:sp>
            <p:nvSpPr>
              <p:cNvPr id="26" name="powerpoint template design by DAJU_PPT正版来源小红书大橘PPT微信DAJU_PPT请勿抄袭搬运！盗版必究！-10">
                <a:extLst>
                  <a:ext uri="{FF2B5EF4-FFF2-40B4-BE49-F238E27FC236}">
                    <a16:creationId xmlns:a16="http://schemas.microsoft.com/office/drawing/2014/main" id="{8E68DFF8-9EFD-93E0-8010-9CEC26E53B20}"/>
                  </a:ext>
                </a:extLst>
              </p:cNvPr>
              <p:cNvSpPr/>
              <p:nvPr/>
            </p:nvSpPr>
            <p:spPr>
              <a:xfrm>
                <a:off x="2225423" y="2020351"/>
                <a:ext cx="781385" cy="340929"/>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温度控制</a:t>
                </a:r>
              </a:p>
            </p:txBody>
          </p:sp>
          <p:sp>
            <p:nvSpPr>
              <p:cNvPr id="27" name="powerpoint template design by DAJU_PPT正版来源小红书大橘PPT微信DAJU_PPT请勿抄袭搬运！盗版必究！-11">
                <a:extLst>
                  <a:ext uri="{FF2B5EF4-FFF2-40B4-BE49-F238E27FC236}">
                    <a16:creationId xmlns:a16="http://schemas.microsoft.com/office/drawing/2014/main" id="{7F24A3FD-7D7D-A5E8-8D54-738AFFACB765}"/>
                  </a:ext>
                </a:extLst>
              </p:cNvPr>
              <p:cNvSpPr txBox="1">
                <a:spLocks/>
              </p:cNvSpPr>
              <p:nvPr/>
            </p:nvSpPr>
            <p:spPr>
              <a:xfrm>
                <a:off x="2225424" y="2420465"/>
                <a:ext cx="2465814" cy="771848"/>
              </a:xfrm>
              <a:prstGeom prst="rect">
                <a:avLst/>
              </a:prstGeom>
              <a:noFill/>
            </p:spPr>
            <p:txBody>
              <a:bodyPr wrap="square" lIns="0" tIns="0" rIns="0" bIns="0" rtlCol="0">
                <a:spAutoFit/>
              </a:bodyPr>
              <a:lstStyle/>
              <a:p>
                <a:pPr>
                  <a:lnSpc>
                    <a:spcPct val="130000"/>
                  </a:lnSpc>
                </a:pPr>
                <a:r>
                  <a:rPr lang="en-US" altLang="zh-CN" sz="1200" kern="0" dirty="0">
                    <a:effectLst/>
                    <a:latin typeface="+mn-ea"/>
                    <a:cs typeface="Times New Roman" panose="02020603050405020304" pitchFamily="18" charset="0"/>
                  </a:rPr>
                  <a:t>       </a:t>
                </a:r>
                <a:r>
                  <a:rPr lang="zh-CN" altLang="zh-CN" sz="1200" kern="0" dirty="0">
                    <a:effectLst/>
                    <a:latin typeface="+mn-ea"/>
                    <a:cs typeface="Times New Roman" panose="02020603050405020304" pitchFamily="18" charset="0"/>
                  </a:rPr>
                  <a:t>温度可以控制词元选择的随机性</a:t>
                </a:r>
                <a:r>
                  <a:rPr lang="zh-CN" altLang="en-US" sz="1200" kern="0" dirty="0">
                    <a:effectLst/>
                    <a:latin typeface="+mn-ea"/>
                    <a:cs typeface="Times New Roman" panose="02020603050405020304" pitchFamily="18" charset="0"/>
                  </a:rPr>
                  <a:t>，</a:t>
                </a:r>
                <a:r>
                  <a:rPr lang="zh-CN" altLang="zh-CN" sz="1200" kern="0" dirty="0">
                    <a:effectLst/>
                    <a:latin typeface="+mn-ea"/>
                    <a:cs typeface="Times New Roman" panose="02020603050405020304" pitchFamily="18" charset="0"/>
                  </a:rPr>
                  <a:t>较低的温度有利于需要更具确定性或更少开放性回答的提示，而较高的温度可以带来更具多样性</a:t>
                </a:r>
                <a:r>
                  <a:rPr lang="zh-CN" altLang="en-US" sz="1200" kern="0" dirty="0">
                    <a:effectLst/>
                    <a:latin typeface="+mn-ea"/>
                    <a:cs typeface="Times New Roman" panose="02020603050405020304" pitchFamily="18" charset="0"/>
                  </a:rPr>
                  <a:t>的结果</a:t>
                </a:r>
                <a:endParaRPr lang="en-US" altLang="zh-CN" sz="1200" dirty="0">
                  <a:latin typeface="+mn-ea"/>
                  <a:cs typeface="+mn-ea"/>
                  <a:sym typeface="+mn-lt"/>
                </a:endParaRPr>
              </a:p>
            </p:txBody>
          </p:sp>
        </p:grpSp>
        <p:grpSp>
          <p:nvGrpSpPr>
            <p:cNvPr id="20" name="组合 19">
              <a:extLst>
                <a:ext uri="{FF2B5EF4-FFF2-40B4-BE49-F238E27FC236}">
                  <a16:creationId xmlns:a16="http://schemas.microsoft.com/office/drawing/2014/main" id="{EA81620F-6751-AD5E-0ECA-9AD8462F6C85}"/>
                </a:ext>
              </a:extLst>
            </p:cNvPr>
            <p:cNvGrpSpPr/>
            <p:nvPr/>
          </p:nvGrpSpPr>
          <p:grpSpPr>
            <a:xfrm>
              <a:off x="2835148" y="3682086"/>
              <a:ext cx="2465815" cy="1171959"/>
              <a:chOff x="2225423" y="2020351"/>
              <a:chExt cx="2465815" cy="1171959"/>
            </a:xfrm>
          </p:grpSpPr>
          <p:sp>
            <p:nvSpPr>
              <p:cNvPr id="24" name="powerpoint template design by DAJU_PPT正版来源小红书大橘PPT微信DAJU_PPT请勿抄袭搬运！盗版必究！-12">
                <a:extLst>
                  <a:ext uri="{FF2B5EF4-FFF2-40B4-BE49-F238E27FC236}">
                    <a16:creationId xmlns:a16="http://schemas.microsoft.com/office/drawing/2014/main" id="{8F2BC093-06A8-A448-29F0-A1B9D91B7652}"/>
                  </a:ext>
                </a:extLst>
              </p:cNvPr>
              <p:cNvSpPr/>
              <p:nvPr/>
            </p:nvSpPr>
            <p:spPr>
              <a:xfrm>
                <a:off x="2225423" y="2020351"/>
                <a:ext cx="941471" cy="340929"/>
              </a:xfrm>
              <a:prstGeom prst="rect">
                <a:avLst/>
              </a:prstGeom>
            </p:spPr>
            <p:txBody>
              <a:bodyPr wrap="none" lIns="0" tIns="0" rIns="0" bIns="0">
                <a:spAutoFit/>
              </a:bodyPr>
              <a:lstStyle/>
              <a:p>
                <a:r>
                  <a:rPr lang="en-US" altLang="zh-CN" sz="2000" b="1" dirty="0">
                    <a:solidFill>
                      <a:schemeClr val="tx1">
                        <a:lumMod val="75000"/>
                        <a:lumOff val="25000"/>
                      </a:schemeClr>
                    </a:solidFill>
                    <a:cs typeface="+mn-ea"/>
                    <a:sym typeface="+mn-lt"/>
                  </a:rPr>
                  <a:t>Top-K</a:t>
                </a:r>
                <a:r>
                  <a:rPr lang="zh-CN" altLang="en-US" sz="2000" b="1" dirty="0">
                    <a:solidFill>
                      <a:schemeClr val="tx1">
                        <a:lumMod val="75000"/>
                        <a:lumOff val="25000"/>
                      </a:schemeClr>
                    </a:solidFill>
                    <a:cs typeface="+mn-ea"/>
                    <a:sym typeface="+mn-lt"/>
                  </a:rPr>
                  <a:t>采样</a:t>
                </a:r>
              </a:p>
            </p:txBody>
          </p:sp>
          <p:sp>
            <p:nvSpPr>
              <p:cNvPr id="25" name="powerpoint template design by DAJU_PPT正版来源小红书大橘PPT微信DAJU_PPT请勿抄袭搬运！盗版必究！-13">
                <a:extLst>
                  <a:ext uri="{FF2B5EF4-FFF2-40B4-BE49-F238E27FC236}">
                    <a16:creationId xmlns:a16="http://schemas.microsoft.com/office/drawing/2014/main" id="{39EDEAEC-B62D-1CC9-2DF0-F85578168B29}"/>
                  </a:ext>
                </a:extLst>
              </p:cNvPr>
              <p:cNvSpPr txBox="1">
                <a:spLocks/>
              </p:cNvSpPr>
              <p:nvPr/>
            </p:nvSpPr>
            <p:spPr>
              <a:xfrm>
                <a:off x="2225424" y="2420462"/>
                <a:ext cx="2465814" cy="771848"/>
              </a:xfrm>
              <a:prstGeom prst="rect">
                <a:avLst/>
              </a:prstGeom>
              <a:noFill/>
            </p:spPr>
            <p:txBody>
              <a:bodyPr wrap="square" lIns="0" tIns="0" rIns="0" bIns="0" rtlCol="0">
                <a:spAutoFit/>
              </a:bodyPr>
              <a:lstStyle/>
              <a:p>
                <a:pPr>
                  <a:lnSpc>
                    <a:spcPct val="130000"/>
                  </a:lnSpc>
                </a:pPr>
                <a:r>
                  <a:rPr lang="en-US" altLang="zh-CN" sz="1200" kern="0" dirty="0">
                    <a:effectLst/>
                    <a:latin typeface="+mn-ea"/>
                    <a:cs typeface="宋体" panose="02010600030101010101" pitchFamily="2" charset="-122"/>
                  </a:rPr>
                  <a:t>       Top-K</a:t>
                </a:r>
                <a:r>
                  <a:rPr lang="zh-CN" altLang="zh-CN" sz="1200" kern="0" dirty="0">
                    <a:effectLst/>
                    <a:latin typeface="+mn-ea"/>
                    <a:cs typeface="宋体" panose="02010600030101010101" pitchFamily="2" charset="-122"/>
                  </a:rPr>
                  <a:t>采样指的是在每个生成步骤中，仅从预测概率最高的前</a:t>
                </a:r>
                <a:r>
                  <a:rPr lang="en-US" altLang="zh-CN" sz="1200" kern="0" dirty="0">
                    <a:effectLst/>
                    <a:latin typeface="+mn-ea"/>
                    <a:cs typeface="宋体" panose="02010600030101010101" pitchFamily="2" charset="-122"/>
                  </a:rPr>
                  <a:t> k </a:t>
                </a:r>
                <a:r>
                  <a:rPr lang="zh-CN" altLang="zh-CN" sz="1200" kern="0" dirty="0">
                    <a:effectLst/>
                    <a:latin typeface="+mn-ea"/>
                    <a:cs typeface="宋体" panose="02010600030101010101" pitchFamily="2" charset="-122"/>
                  </a:rPr>
                  <a:t>个词汇中进行随机采样，从而避免模型选择到极低概率的噪声词。</a:t>
                </a:r>
                <a:endParaRPr lang="en-US" altLang="zh-CN" sz="1200" dirty="0">
                  <a:latin typeface="+mn-ea"/>
                  <a:cs typeface="+mn-ea"/>
                  <a:sym typeface="+mn-lt"/>
                </a:endParaRPr>
              </a:p>
            </p:txBody>
          </p:sp>
        </p:grpSp>
        <p:grpSp>
          <p:nvGrpSpPr>
            <p:cNvPr id="21" name="组合 20">
              <a:extLst>
                <a:ext uri="{FF2B5EF4-FFF2-40B4-BE49-F238E27FC236}">
                  <a16:creationId xmlns:a16="http://schemas.microsoft.com/office/drawing/2014/main" id="{17BE2F42-3311-E97C-B844-37821C7AF440}"/>
                </a:ext>
              </a:extLst>
            </p:cNvPr>
            <p:cNvGrpSpPr/>
            <p:nvPr/>
          </p:nvGrpSpPr>
          <p:grpSpPr>
            <a:xfrm>
              <a:off x="2835148" y="5384571"/>
              <a:ext cx="2465815" cy="1171958"/>
              <a:chOff x="2225423" y="2020351"/>
              <a:chExt cx="2465815" cy="1171958"/>
            </a:xfrm>
          </p:grpSpPr>
          <p:sp>
            <p:nvSpPr>
              <p:cNvPr id="22" name="powerpoint template design by DAJU_PPT正版来源小红书大橘PPT微信DAJU_PPT请勿抄袭搬运！盗版必究！-14">
                <a:extLst>
                  <a:ext uri="{FF2B5EF4-FFF2-40B4-BE49-F238E27FC236}">
                    <a16:creationId xmlns:a16="http://schemas.microsoft.com/office/drawing/2014/main" id="{D0CE59B7-33EB-33C0-155E-AF19BD50C915}"/>
                  </a:ext>
                </a:extLst>
              </p:cNvPr>
              <p:cNvSpPr/>
              <p:nvPr/>
            </p:nvSpPr>
            <p:spPr>
              <a:xfrm>
                <a:off x="2225423" y="2020351"/>
                <a:ext cx="930483" cy="340929"/>
              </a:xfrm>
              <a:prstGeom prst="rect">
                <a:avLst/>
              </a:prstGeom>
            </p:spPr>
            <p:txBody>
              <a:bodyPr wrap="none" lIns="0" tIns="0" rIns="0" bIns="0">
                <a:spAutoFit/>
              </a:bodyPr>
              <a:lstStyle/>
              <a:p>
                <a:r>
                  <a:rPr lang="en-US" altLang="zh-CN" sz="2000" b="1" dirty="0">
                    <a:solidFill>
                      <a:schemeClr val="tx1">
                        <a:lumMod val="75000"/>
                        <a:lumOff val="25000"/>
                      </a:schemeClr>
                    </a:solidFill>
                    <a:cs typeface="+mn-ea"/>
                    <a:sym typeface="+mn-lt"/>
                  </a:rPr>
                  <a:t>Top-P</a:t>
                </a:r>
                <a:r>
                  <a:rPr lang="zh-CN" altLang="en-US" sz="2000" b="1" dirty="0">
                    <a:solidFill>
                      <a:schemeClr val="tx1">
                        <a:lumMod val="75000"/>
                        <a:lumOff val="25000"/>
                      </a:schemeClr>
                    </a:solidFill>
                    <a:cs typeface="+mn-ea"/>
                    <a:sym typeface="+mn-lt"/>
                  </a:rPr>
                  <a:t>采样</a:t>
                </a:r>
              </a:p>
            </p:txBody>
          </p:sp>
          <p:sp>
            <p:nvSpPr>
              <p:cNvPr id="23" name="powerpoint template design by DAJU_PPT正版来源小红书大橘PPT微信DAJU_PPT请勿抄袭搬运！盗版必究！-15">
                <a:extLst>
                  <a:ext uri="{FF2B5EF4-FFF2-40B4-BE49-F238E27FC236}">
                    <a16:creationId xmlns:a16="http://schemas.microsoft.com/office/drawing/2014/main" id="{AD8FA0D7-3139-AB0C-C3AD-F8F50DD20C3A}"/>
                  </a:ext>
                </a:extLst>
              </p:cNvPr>
              <p:cNvSpPr txBox="1">
                <a:spLocks/>
              </p:cNvSpPr>
              <p:nvPr/>
            </p:nvSpPr>
            <p:spPr>
              <a:xfrm>
                <a:off x="2225424" y="2420461"/>
                <a:ext cx="2465814" cy="771848"/>
              </a:xfrm>
              <a:prstGeom prst="rect">
                <a:avLst/>
              </a:prstGeom>
              <a:noFill/>
            </p:spPr>
            <p:txBody>
              <a:bodyPr wrap="square" lIns="0" tIns="0" rIns="0" bIns="0" rtlCol="0">
                <a:spAutoFit/>
              </a:bodyPr>
              <a:lstStyle/>
              <a:p>
                <a:pPr>
                  <a:lnSpc>
                    <a:spcPct val="130000"/>
                  </a:lnSpc>
                </a:pPr>
                <a:r>
                  <a:rPr lang="en-US" altLang="zh-CN" sz="1200" kern="0" dirty="0">
                    <a:effectLst/>
                    <a:latin typeface="+mn-ea"/>
                    <a:cs typeface="宋体" panose="02010600030101010101" pitchFamily="2" charset="-122"/>
                  </a:rPr>
                  <a:t>       Top-P</a:t>
                </a:r>
                <a:r>
                  <a:rPr lang="zh-CN" altLang="zh-CN" sz="1200" kern="0" dirty="0">
                    <a:effectLst/>
                    <a:latin typeface="+mn-ea"/>
                    <a:cs typeface="宋体" panose="02010600030101010101" pitchFamily="2" charset="-122"/>
                  </a:rPr>
                  <a:t>采样动态选取累计概率达到</a:t>
                </a:r>
                <a:r>
                  <a:rPr lang="en-US" altLang="zh-CN" sz="1200" kern="0" dirty="0">
                    <a:effectLst/>
                    <a:latin typeface="+mn-ea"/>
                    <a:cs typeface="宋体" panose="02010600030101010101" pitchFamily="2" charset="-122"/>
                  </a:rPr>
                  <a:t> p</a:t>
                </a:r>
                <a:r>
                  <a:rPr lang="zh-CN" altLang="zh-CN" sz="1200" kern="0" dirty="0">
                    <a:effectLst/>
                    <a:latin typeface="+mn-ea"/>
                    <a:cs typeface="宋体" panose="02010600030101010101" pitchFamily="2" charset="-122"/>
                  </a:rPr>
                  <a:t>的一组词汇进行采样</a:t>
                </a:r>
                <a:r>
                  <a:rPr lang="zh-CN" altLang="en-US" sz="1200" kern="0" dirty="0">
                    <a:effectLst/>
                    <a:latin typeface="+mn-ea"/>
                    <a:cs typeface="宋体" panose="02010600030101010101" pitchFamily="2" charset="-122"/>
                  </a:rPr>
                  <a:t>，</a:t>
                </a:r>
                <a:r>
                  <a:rPr lang="zh-CN" altLang="zh-CN" sz="1200" kern="0" dirty="0">
                    <a:effectLst/>
                    <a:latin typeface="+mn-ea"/>
                    <a:cs typeface="宋体" panose="02010600030101010101" pitchFamily="2" charset="-122"/>
                  </a:rPr>
                  <a:t>可以根据上下文灵活确定采样集合大小，既确保高质量又避免固定</a:t>
                </a:r>
                <a:r>
                  <a:rPr lang="en-US" altLang="zh-CN" sz="1200" kern="0" dirty="0">
                    <a:effectLst/>
                    <a:latin typeface="+mn-ea"/>
                    <a:cs typeface="宋体" panose="02010600030101010101" pitchFamily="2" charset="-122"/>
                  </a:rPr>
                  <a:t> k </a:t>
                </a:r>
                <a:r>
                  <a:rPr lang="zh-CN" altLang="zh-CN" sz="1200" kern="0" dirty="0">
                    <a:effectLst/>
                    <a:latin typeface="+mn-ea"/>
                    <a:cs typeface="宋体" panose="02010600030101010101" pitchFamily="2" charset="-122"/>
                  </a:rPr>
                  <a:t>带来的限制</a:t>
                </a:r>
                <a:endParaRPr lang="en-US" altLang="zh-CN" sz="1200" dirty="0">
                  <a:latin typeface="+mn-ea"/>
                  <a:cs typeface="+mn-ea"/>
                  <a:sym typeface="+mn-lt"/>
                </a:endParaRPr>
              </a:p>
            </p:txBody>
          </p:sp>
        </p:grpSp>
      </p:grpSp>
      <p:pic>
        <p:nvPicPr>
          <p:cNvPr id="46" name="图片 45">
            <a:extLst>
              <a:ext uri="{FF2B5EF4-FFF2-40B4-BE49-F238E27FC236}">
                <a16:creationId xmlns:a16="http://schemas.microsoft.com/office/drawing/2014/main" id="{E79595F1-4F42-2CE3-50DB-C3318823EAC6}"/>
              </a:ext>
            </a:extLst>
          </p:cNvPr>
          <p:cNvPicPr>
            <a:picLocks noChangeAspect="1"/>
          </p:cNvPicPr>
          <p:nvPr/>
        </p:nvPicPr>
        <p:blipFill>
          <a:blip r:embed="rId6"/>
          <a:stretch>
            <a:fillRect/>
          </a:stretch>
        </p:blipFill>
        <p:spPr>
          <a:xfrm>
            <a:off x="6054740" y="3406669"/>
            <a:ext cx="5030106" cy="2949682"/>
          </a:xfrm>
          <a:prstGeom prst="rect">
            <a:avLst/>
          </a:prstGeom>
        </p:spPr>
      </p:pic>
      <p:sp>
        <p:nvSpPr>
          <p:cNvPr id="47" name="powerpoint template design by DAJU_PPT正版来源小红书大橘PPT微信DAJU_PPT请勿抄袭搬运！盗版必究！">
            <a:extLst>
              <a:ext uri="{FF2B5EF4-FFF2-40B4-BE49-F238E27FC236}">
                <a16:creationId xmlns:a16="http://schemas.microsoft.com/office/drawing/2014/main" id="{5BC7B069-8243-F3BC-77AC-FC36542A6C6C}"/>
              </a:ext>
            </a:extLst>
          </p:cNvPr>
          <p:cNvSpPr txBox="1">
            <a:spLocks/>
          </p:cNvSpPr>
          <p:nvPr/>
        </p:nvSpPr>
        <p:spPr>
          <a:xfrm>
            <a:off x="6096000" y="1959729"/>
            <a:ext cx="5030106" cy="1175386"/>
          </a:xfrm>
          <a:prstGeom prst="rect">
            <a:avLst/>
          </a:prstGeom>
          <a:noFill/>
        </p:spPr>
        <p:txBody>
          <a:bodyPr wrap="square" lIns="0" tIns="0" rIns="0" bIns="0" rtlCol="0">
            <a:spAutoFit/>
          </a:bodyPr>
          <a:lstStyle/>
          <a:p>
            <a:pPr>
              <a:lnSpc>
                <a:spcPct val="130000"/>
              </a:lnSpc>
            </a:pPr>
            <a:r>
              <a:rPr lang="zh-CN" altLang="en-US" sz="1200" dirty="0">
                <a:cs typeface="+mn-ea"/>
                <a:sym typeface="+mn-lt"/>
              </a:rPr>
              <a:t>       本系统通过设计实验，设置了不同的温度、</a:t>
            </a:r>
            <a:r>
              <a:rPr lang="en-US" altLang="zh-CN" sz="1200" dirty="0">
                <a:cs typeface="+mn-ea"/>
                <a:sym typeface="+mn-lt"/>
              </a:rPr>
              <a:t>Top-K</a:t>
            </a:r>
            <a:r>
              <a:rPr lang="zh-CN" altLang="en-US" sz="1200" dirty="0">
                <a:cs typeface="+mn-ea"/>
                <a:sym typeface="+mn-lt"/>
              </a:rPr>
              <a:t>和</a:t>
            </a:r>
            <a:r>
              <a:rPr lang="en-US" altLang="zh-CN" sz="1200" dirty="0">
                <a:cs typeface="+mn-ea"/>
                <a:sym typeface="+mn-lt"/>
              </a:rPr>
              <a:t>Top-P</a:t>
            </a:r>
            <a:r>
              <a:rPr lang="zh-CN" altLang="en-US" sz="1200" dirty="0">
                <a:cs typeface="+mn-ea"/>
                <a:sym typeface="+mn-lt"/>
              </a:rPr>
              <a:t>的</a:t>
            </a:r>
            <a:r>
              <a:rPr lang="en-US" altLang="zh-CN" sz="1200" dirty="0">
                <a:cs typeface="+mn-ea"/>
                <a:sym typeface="+mn-lt"/>
              </a:rPr>
              <a:t>27</a:t>
            </a:r>
            <a:r>
              <a:rPr lang="zh-CN" altLang="en-US" sz="1200" dirty="0">
                <a:cs typeface="+mn-ea"/>
                <a:sym typeface="+mn-lt"/>
              </a:rPr>
              <a:t>中组合，生成徒步旅游推荐文本，结合</a:t>
            </a:r>
            <a:r>
              <a:rPr lang="en-US" altLang="zh-CN" sz="1200" dirty="0"/>
              <a:t>5</a:t>
            </a:r>
            <a:r>
              <a:rPr lang="zh-CN" altLang="en-US" sz="1200" dirty="0"/>
              <a:t>个主流大语言模型从专业性、连贯性、创造性和满意度四维度评分，最终求平均得出评分矩阵以分析最优参数为：</a:t>
            </a:r>
            <a:endParaRPr lang="en-US" altLang="zh-CN" sz="1200" dirty="0"/>
          </a:p>
          <a:p>
            <a:pPr algn="ctr">
              <a:lnSpc>
                <a:spcPct val="130000"/>
              </a:lnSpc>
            </a:pPr>
            <a:r>
              <a:rPr lang="zh-CN" altLang="en-US" sz="1200" b="1" dirty="0">
                <a:cs typeface="+mn-ea"/>
                <a:sym typeface="+mn-lt"/>
              </a:rPr>
              <a:t>温度</a:t>
            </a:r>
            <a:r>
              <a:rPr lang="en-US" altLang="zh-CN" sz="1200" b="1" dirty="0">
                <a:cs typeface="+mn-ea"/>
                <a:sym typeface="+mn-lt"/>
              </a:rPr>
              <a:t>T=0.7</a:t>
            </a:r>
            <a:r>
              <a:rPr lang="zh-CN" altLang="en-US" sz="1200" b="1" dirty="0">
                <a:cs typeface="+mn-ea"/>
                <a:sym typeface="+mn-lt"/>
              </a:rPr>
              <a:t>；</a:t>
            </a:r>
            <a:r>
              <a:rPr lang="en-US" altLang="zh-CN" sz="1200" b="1" dirty="0">
                <a:cs typeface="+mn-ea"/>
                <a:sym typeface="+mn-lt"/>
              </a:rPr>
              <a:t>Top-K=40</a:t>
            </a:r>
            <a:r>
              <a:rPr lang="zh-CN" altLang="en-US" sz="1200" b="1" dirty="0">
                <a:cs typeface="+mn-ea"/>
                <a:sym typeface="+mn-lt"/>
              </a:rPr>
              <a:t>；</a:t>
            </a:r>
            <a:r>
              <a:rPr lang="en-US" altLang="zh-CN" sz="1200" b="1" dirty="0">
                <a:cs typeface="+mn-ea"/>
                <a:sym typeface="+mn-lt"/>
              </a:rPr>
              <a:t>Top-P=1.0</a:t>
            </a:r>
          </a:p>
          <a:p>
            <a:pPr>
              <a:lnSpc>
                <a:spcPct val="130000"/>
              </a:lnSpc>
            </a:pPr>
            <a:r>
              <a:rPr lang="zh-CN" altLang="en-US" sz="1200" dirty="0">
                <a:cs typeface="+mn-ea"/>
                <a:sym typeface="+mn-lt"/>
              </a:rPr>
              <a:t>       具体评分矩阵如下所示：</a:t>
            </a:r>
            <a:endParaRPr lang="en-US" altLang="zh-CN" sz="1200" dirty="0">
              <a:cs typeface="+mn-ea"/>
              <a:sym typeface="+mn-lt"/>
            </a:endParaRPr>
          </a:p>
        </p:txBody>
      </p:sp>
    </p:spTree>
    <p:extLst>
      <p:ext uri="{BB962C8B-B14F-4D97-AF65-F5344CB8AC3E}">
        <p14:creationId xmlns:p14="http://schemas.microsoft.com/office/powerpoint/2010/main" val="24680012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19C1C7-701F-BF52-1C6C-665D70FCB2E8}"/>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D5638F9E-160B-C705-BCB7-EA7C687FB194}"/>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4C363A99-ABC5-44C1-3D6F-016A99771D83}"/>
              </a:ext>
            </a:extLst>
          </p:cNvPr>
          <p:cNvSpPr txBox="1"/>
          <p:nvPr/>
        </p:nvSpPr>
        <p:spPr>
          <a:xfrm>
            <a:off x="473579" y="1108968"/>
            <a:ext cx="6406801"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4.2 </a:t>
            </a:r>
            <a:r>
              <a:rPr lang="zh-CN" altLang="en-US" dirty="0">
                <a:sym typeface="+mn-lt"/>
              </a:rPr>
              <a:t>实时天气查询</a:t>
            </a:r>
          </a:p>
        </p:txBody>
      </p:sp>
      <p:cxnSp>
        <p:nvCxnSpPr>
          <p:cNvPr id="16" name="powerpoint template design by DAJU_PPT正版来源小红书大橘PPT微信DAJU_PPT请勿抄袭搬运！盗版必究！">
            <a:extLst>
              <a:ext uri="{FF2B5EF4-FFF2-40B4-BE49-F238E27FC236}">
                <a16:creationId xmlns:a16="http://schemas.microsoft.com/office/drawing/2014/main" id="{D576F15E-E43F-7655-788D-9B3C0C9BB527}"/>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E7C2F09A-7028-997A-5978-C087AC8BF9FE}"/>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7634E30D-431B-1F63-E81E-281FF50C20B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EDED924D-8FB5-FDC7-C018-C36E7648CD47}"/>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21D9B341-6A7C-D143-3B57-DB63BD99F93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367501FF-9F58-2883-00DC-81387D6C65A8}"/>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7553960C-E34B-0CD2-8122-2D85EEAA06AC}"/>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9" name="TextBox 10">
            <a:extLst>
              <a:ext uri="{FF2B5EF4-FFF2-40B4-BE49-F238E27FC236}">
                <a16:creationId xmlns:a16="http://schemas.microsoft.com/office/drawing/2014/main" id="{6641DD0C-D1DE-56B9-1818-D198A2DAF0CF}"/>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sp>
        <p:nvSpPr>
          <p:cNvPr id="10" name="TextBox 11">
            <a:extLst>
              <a:ext uri="{FF2B5EF4-FFF2-40B4-BE49-F238E27FC236}">
                <a16:creationId xmlns:a16="http://schemas.microsoft.com/office/drawing/2014/main" id="{93DD4FB9-06EB-2069-0868-64ADE686152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1" name="直接连接符 10">
            <a:extLst>
              <a:ext uri="{FF2B5EF4-FFF2-40B4-BE49-F238E27FC236}">
                <a16:creationId xmlns:a16="http://schemas.microsoft.com/office/drawing/2014/main" id="{8514C705-84D5-E47A-7770-FB4AE4F8419D}"/>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DE171761-343E-7449-FD5D-65C00CD5B66E}"/>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36CD5CE4-C56A-842C-FEAC-047E041AD4C6}"/>
              </a:ext>
            </a:extLst>
          </p:cNvPr>
          <p:cNvSpPr>
            <a:spLocks noGrp="1"/>
          </p:cNvSpPr>
          <p:nvPr>
            <p:ph type="sldNum" sz="quarter" idx="12"/>
          </p:nvPr>
        </p:nvSpPr>
        <p:spPr/>
        <p:txBody>
          <a:bodyPr/>
          <a:lstStyle/>
          <a:p>
            <a:fld id="{A8537B7A-7510-410A-AA53-45D600DA0276}" type="slidenum">
              <a:rPr lang="zh-CN" altLang="en-US" smtClean="0"/>
              <a:t>18</a:t>
            </a:fld>
            <a:endParaRPr lang="zh-CN" altLang="en-US"/>
          </a:p>
        </p:txBody>
      </p:sp>
      <p:pic>
        <p:nvPicPr>
          <p:cNvPr id="12" name="图形 11">
            <a:extLst>
              <a:ext uri="{FF2B5EF4-FFF2-40B4-BE49-F238E27FC236}">
                <a16:creationId xmlns:a16="http://schemas.microsoft.com/office/drawing/2014/main" id="{1769550F-8A9B-F39F-DA1C-7B3EE6A34BB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grpSp>
        <p:nvGrpSpPr>
          <p:cNvPr id="2" name="powerpoint template design by DAJU_PPT正版来源小红书大橘PPT微信DAJU_PPT请勿抄袭搬运！盗版必究！">
            <a:extLst>
              <a:ext uri="{FF2B5EF4-FFF2-40B4-BE49-F238E27FC236}">
                <a16:creationId xmlns:a16="http://schemas.microsoft.com/office/drawing/2014/main" id="{8DDECF0C-4386-F760-C54F-0A6ABC7D7261}"/>
              </a:ext>
            </a:extLst>
          </p:cNvPr>
          <p:cNvGrpSpPr/>
          <p:nvPr/>
        </p:nvGrpSpPr>
        <p:grpSpPr>
          <a:xfrm>
            <a:off x="819075" y="1866811"/>
            <a:ext cx="4893693" cy="4489539"/>
            <a:chOff x="1695217" y="1799940"/>
            <a:chExt cx="3727239" cy="4973121"/>
          </a:xfrm>
        </p:grpSpPr>
        <p:grpSp>
          <p:nvGrpSpPr>
            <p:cNvPr id="15" name="组合 14">
              <a:extLst>
                <a:ext uri="{FF2B5EF4-FFF2-40B4-BE49-F238E27FC236}">
                  <a16:creationId xmlns:a16="http://schemas.microsoft.com/office/drawing/2014/main" id="{CC193731-6928-1AAF-EAFB-3939490B25A8}"/>
                </a:ext>
              </a:extLst>
            </p:cNvPr>
            <p:cNvGrpSpPr/>
            <p:nvPr/>
          </p:nvGrpSpPr>
          <p:grpSpPr>
            <a:xfrm>
              <a:off x="1695217" y="1799940"/>
              <a:ext cx="3727239" cy="1507845"/>
              <a:chOff x="1339492" y="1216902"/>
              <a:chExt cx="3727239" cy="1507845"/>
            </a:xfrm>
          </p:grpSpPr>
          <p:sp>
            <p:nvSpPr>
              <p:cNvPr id="36" name="powerpoint template design by DAJU_PPT正版来源小红书大橘PPT微信DAJU_PPT请勿抄袭搬运！盗版必究！-1">
                <a:extLst>
                  <a:ext uri="{FF2B5EF4-FFF2-40B4-BE49-F238E27FC236}">
                    <a16:creationId xmlns:a16="http://schemas.microsoft.com/office/drawing/2014/main" id="{8CD8ABAE-100E-6DBA-5431-CE63D1C260EA}"/>
                  </a:ext>
                </a:extLst>
              </p:cNvPr>
              <p:cNvSpPr/>
              <p:nvPr/>
            </p:nvSpPr>
            <p:spPr>
              <a:xfrm>
                <a:off x="1501058" y="1216902"/>
                <a:ext cx="3565673" cy="1507845"/>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7" name="powerpoint template design by DAJU_PPT正版来源小红书大橘PPT微信DAJU_PPT请勿抄袭搬运！盗版必究！-2">
                <a:extLst>
                  <a:ext uri="{FF2B5EF4-FFF2-40B4-BE49-F238E27FC236}">
                    <a16:creationId xmlns:a16="http://schemas.microsoft.com/office/drawing/2014/main" id="{B4234EB2-F13C-3C28-34A4-BEC480D452AF}"/>
                  </a:ext>
                </a:extLst>
              </p:cNvPr>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8" name="powerpoint template design by DAJU_PPT正版来源小红书大橘PPT微信DAJU_PPT请勿抄袭搬运！盗版必究！-3">
                <a:extLst>
                  <a:ext uri="{FF2B5EF4-FFF2-40B4-BE49-F238E27FC236}">
                    <a16:creationId xmlns:a16="http://schemas.microsoft.com/office/drawing/2014/main" id="{296B6B2F-19C0-7218-F8A8-2480D70D2388}"/>
                  </a:ext>
                </a:extLst>
              </p:cNvPr>
              <p:cNvSpPr txBox="1"/>
              <p:nvPr/>
            </p:nvSpPr>
            <p:spPr>
              <a:xfrm>
                <a:off x="1389250" y="1670072"/>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01</a:t>
                </a:r>
                <a:endParaRPr lang="zh-CN" altLang="en-US" sz="2400" b="1" dirty="0">
                  <a:solidFill>
                    <a:schemeClr val="bg1"/>
                  </a:solidFill>
                  <a:cs typeface="+mn-ea"/>
                  <a:sym typeface="+mn-lt"/>
                </a:endParaRPr>
              </a:p>
            </p:txBody>
          </p:sp>
        </p:grpSp>
        <p:grpSp>
          <p:nvGrpSpPr>
            <p:cNvPr id="17" name="组合 16">
              <a:extLst>
                <a:ext uri="{FF2B5EF4-FFF2-40B4-BE49-F238E27FC236}">
                  <a16:creationId xmlns:a16="http://schemas.microsoft.com/office/drawing/2014/main" id="{DAE7BEB4-AA81-41A0-FF59-3E1779662F00}"/>
                </a:ext>
              </a:extLst>
            </p:cNvPr>
            <p:cNvGrpSpPr/>
            <p:nvPr/>
          </p:nvGrpSpPr>
          <p:grpSpPr>
            <a:xfrm>
              <a:off x="1695217" y="3502425"/>
              <a:ext cx="3727239" cy="1449918"/>
              <a:chOff x="2050942" y="3052737"/>
              <a:chExt cx="3727239" cy="1449918"/>
            </a:xfrm>
          </p:grpSpPr>
          <p:sp>
            <p:nvSpPr>
              <p:cNvPr id="31" name="powerpoint template design by DAJU_PPT正版来源小红书大橘PPT微信DAJU_PPT请勿抄袭搬运！盗版必究！-4">
                <a:extLst>
                  <a:ext uri="{FF2B5EF4-FFF2-40B4-BE49-F238E27FC236}">
                    <a16:creationId xmlns:a16="http://schemas.microsoft.com/office/drawing/2014/main" id="{15F962A7-A5CE-1AB3-458F-DA4BEB15E637}"/>
                  </a:ext>
                </a:extLst>
              </p:cNvPr>
              <p:cNvSpPr/>
              <p:nvPr/>
            </p:nvSpPr>
            <p:spPr>
              <a:xfrm>
                <a:off x="2212508" y="3052737"/>
                <a:ext cx="3565673" cy="1449918"/>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2" name="powerpoint template design by DAJU_PPT正版来源小红书大橘PPT微信DAJU_PPT请勿抄袭搬运！盗版必究！-5">
                <a:extLst>
                  <a:ext uri="{FF2B5EF4-FFF2-40B4-BE49-F238E27FC236}">
                    <a16:creationId xmlns:a16="http://schemas.microsoft.com/office/drawing/2014/main" id="{2E9445B6-EA6E-D2A8-2031-0AD6A8FF7DC3}"/>
                  </a:ext>
                </a:extLst>
              </p:cNvPr>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3" name="powerpoint template design by DAJU_PPT正版来源小红书大橘PPT微信DAJU_PPT请勿抄袭搬运！盗版必究！-6">
                <a:extLst>
                  <a:ext uri="{FF2B5EF4-FFF2-40B4-BE49-F238E27FC236}">
                    <a16:creationId xmlns:a16="http://schemas.microsoft.com/office/drawing/2014/main" id="{D1BF5D0D-AF45-110B-6A5A-720F0A7E71B9}"/>
                  </a:ext>
                </a:extLst>
              </p:cNvPr>
              <p:cNvSpPr txBox="1"/>
              <p:nvPr/>
            </p:nvSpPr>
            <p:spPr>
              <a:xfrm>
                <a:off x="2100700" y="3505904"/>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02</a:t>
                </a:r>
                <a:endParaRPr lang="zh-CN" altLang="en-US" sz="2400" b="1" dirty="0">
                  <a:solidFill>
                    <a:schemeClr val="bg1"/>
                  </a:solidFill>
                  <a:cs typeface="+mn-ea"/>
                  <a:sym typeface="+mn-lt"/>
                </a:endParaRPr>
              </a:p>
            </p:txBody>
          </p:sp>
        </p:grpSp>
        <p:grpSp>
          <p:nvGrpSpPr>
            <p:cNvPr id="18" name="组合 17">
              <a:extLst>
                <a:ext uri="{FF2B5EF4-FFF2-40B4-BE49-F238E27FC236}">
                  <a16:creationId xmlns:a16="http://schemas.microsoft.com/office/drawing/2014/main" id="{4201F3DB-D4F0-0FD2-4B0A-30E6CB04C3A9}"/>
                </a:ext>
              </a:extLst>
            </p:cNvPr>
            <p:cNvGrpSpPr/>
            <p:nvPr/>
          </p:nvGrpSpPr>
          <p:grpSpPr>
            <a:xfrm>
              <a:off x="1695217" y="5204908"/>
              <a:ext cx="3727239" cy="1568153"/>
              <a:chOff x="1339492" y="4888571"/>
              <a:chExt cx="3727239" cy="1568153"/>
            </a:xfrm>
          </p:grpSpPr>
          <p:sp>
            <p:nvSpPr>
              <p:cNvPr id="28" name="powerpoint template design by DAJU_PPT正版来源小红书大橘PPT微信DAJU_PPT请勿抄袭搬运！盗版必究！-7">
                <a:extLst>
                  <a:ext uri="{FF2B5EF4-FFF2-40B4-BE49-F238E27FC236}">
                    <a16:creationId xmlns:a16="http://schemas.microsoft.com/office/drawing/2014/main" id="{4903931E-4A90-80D7-1594-1F36B2A96F37}"/>
                  </a:ext>
                </a:extLst>
              </p:cNvPr>
              <p:cNvSpPr/>
              <p:nvPr/>
            </p:nvSpPr>
            <p:spPr>
              <a:xfrm>
                <a:off x="1501058" y="4888571"/>
                <a:ext cx="3565673" cy="1568153"/>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9" name="powerpoint template design by DAJU_PPT正版来源小红书大橘PPT微信DAJU_PPT请勿抄袭搬运！盗版必究！-8">
                <a:extLst>
                  <a:ext uri="{FF2B5EF4-FFF2-40B4-BE49-F238E27FC236}">
                    <a16:creationId xmlns:a16="http://schemas.microsoft.com/office/drawing/2014/main" id="{459F223B-1392-5767-5423-735DA7FFA170}"/>
                  </a:ext>
                </a:extLst>
              </p:cNvPr>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30" name="powerpoint template design by DAJU_PPT正版来源小红书大橘PPT微信DAJU_PPT请勿抄袭搬运！盗版必究！-9">
                <a:extLst>
                  <a:ext uri="{FF2B5EF4-FFF2-40B4-BE49-F238E27FC236}">
                    <a16:creationId xmlns:a16="http://schemas.microsoft.com/office/drawing/2014/main" id="{966475D8-A473-B27E-3FC6-D9DF916333D2}"/>
                  </a:ext>
                </a:extLst>
              </p:cNvPr>
              <p:cNvSpPr txBox="1"/>
              <p:nvPr/>
            </p:nvSpPr>
            <p:spPr>
              <a:xfrm>
                <a:off x="1389250" y="5341738"/>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03</a:t>
                </a:r>
                <a:endParaRPr lang="zh-CN" altLang="en-US" sz="2400" b="1" dirty="0">
                  <a:solidFill>
                    <a:schemeClr val="bg1"/>
                  </a:solidFill>
                  <a:cs typeface="+mn-ea"/>
                  <a:sym typeface="+mn-lt"/>
                </a:endParaRPr>
              </a:p>
            </p:txBody>
          </p:sp>
        </p:grpSp>
        <p:grpSp>
          <p:nvGrpSpPr>
            <p:cNvPr id="19" name="组合 18">
              <a:extLst>
                <a:ext uri="{FF2B5EF4-FFF2-40B4-BE49-F238E27FC236}">
                  <a16:creationId xmlns:a16="http://schemas.microsoft.com/office/drawing/2014/main" id="{E0D53254-D8EE-2CED-D196-CD25BDE13DE5}"/>
                </a:ext>
              </a:extLst>
            </p:cNvPr>
            <p:cNvGrpSpPr/>
            <p:nvPr/>
          </p:nvGrpSpPr>
          <p:grpSpPr>
            <a:xfrm>
              <a:off x="2561406" y="1979604"/>
              <a:ext cx="2739557" cy="1437530"/>
              <a:chOff x="1951681" y="2020351"/>
              <a:chExt cx="2739557" cy="1437530"/>
            </a:xfrm>
          </p:grpSpPr>
          <p:sp>
            <p:nvSpPr>
              <p:cNvPr id="26" name="powerpoint template design by DAJU_PPT正版来源小红书大橘PPT微信DAJU_PPT请勿抄袭搬运！盗版必究！-10">
                <a:extLst>
                  <a:ext uri="{FF2B5EF4-FFF2-40B4-BE49-F238E27FC236}">
                    <a16:creationId xmlns:a16="http://schemas.microsoft.com/office/drawing/2014/main" id="{3C5C9248-7D08-B4C3-74B8-0FFFC69D3BD4}"/>
                  </a:ext>
                </a:extLst>
              </p:cNvPr>
              <p:cNvSpPr/>
              <p:nvPr/>
            </p:nvSpPr>
            <p:spPr>
              <a:xfrm>
                <a:off x="1951681" y="2020351"/>
                <a:ext cx="2031858" cy="340929"/>
              </a:xfrm>
              <a:prstGeom prst="rect">
                <a:avLst/>
              </a:prstGeom>
            </p:spPr>
            <p:txBody>
              <a:bodyPr wrap="square" lIns="0" tIns="0" rIns="0" bIns="0">
                <a:spAutoFit/>
              </a:bodyPr>
              <a:lstStyle/>
              <a:p>
                <a:r>
                  <a:rPr lang="zh-CN" altLang="en-US" sz="2000" b="1" dirty="0">
                    <a:solidFill>
                      <a:schemeClr val="tx1">
                        <a:lumMod val="75000"/>
                        <a:lumOff val="25000"/>
                      </a:schemeClr>
                    </a:solidFill>
                    <a:cs typeface="+mn-ea"/>
                    <a:sym typeface="+mn-lt"/>
                  </a:rPr>
                  <a:t>用户输入与状态管理</a:t>
                </a:r>
              </a:p>
            </p:txBody>
          </p:sp>
          <p:sp>
            <p:nvSpPr>
              <p:cNvPr id="27" name="powerpoint template design by DAJU_PPT正版来源小红书大橘PPT微信DAJU_PPT请勿抄袭搬运！盗版必究！-11">
                <a:extLst>
                  <a:ext uri="{FF2B5EF4-FFF2-40B4-BE49-F238E27FC236}">
                    <a16:creationId xmlns:a16="http://schemas.microsoft.com/office/drawing/2014/main" id="{E1440D04-22E2-B0F7-B6AF-E717F13B5A86}"/>
                  </a:ext>
                </a:extLst>
              </p:cNvPr>
              <p:cNvSpPr txBox="1">
                <a:spLocks/>
              </p:cNvSpPr>
              <p:nvPr/>
            </p:nvSpPr>
            <p:spPr>
              <a:xfrm>
                <a:off x="1951681" y="2420465"/>
                <a:ext cx="2739557" cy="1037416"/>
              </a:xfrm>
              <a:prstGeom prst="rect">
                <a:avLst/>
              </a:prstGeom>
              <a:noFill/>
            </p:spPr>
            <p:txBody>
              <a:bodyPr wrap="square" lIns="0" tIns="0" rIns="0" bIns="0" rtlCol="0">
                <a:spAutoFit/>
              </a:bodyPr>
              <a:lstStyle/>
              <a:p>
                <a:pPr>
                  <a:lnSpc>
                    <a:spcPct val="130000"/>
                  </a:lnSpc>
                </a:pPr>
                <a:r>
                  <a:rPr lang="zh-CN" altLang="en-US" sz="1200" dirty="0"/>
                  <a:t>搜索关键词</a:t>
                </a:r>
                <a:r>
                  <a:rPr lang="en-US" altLang="zh-CN" sz="1200" dirty="0"/>
                  <a:t>search</a:t>
                </a:r>
                <a:r>
                  <a:rPr lang="zh-CN" altLang="en-US" sz="1200" dirty="0"/>
                  <a:t>、加载状态</a:t>
                </a:r>
                <a:r>
                  <a:rPr lang="en-US" altLang="zh-CN" sz="1200" dirty="0"/>
                  <a:t>loading</a:t>
                </a:r>
                <a:r>
                  <a:rPr lang="zh-CN" altLang="en-US" sz="1200" dirty="0"/>
                  <a:t>、返回数据</a:t>
                </a:r>
                <a:r>
                  <a:rPr lang="en-US" altLang="zh-CN" sz="1200" dirty="0" err="1"/>
                  <a:t>weatherData</a:t>
                </a:r>
                <a:r>
                  <a:rPr lang="zh-CN" altLang="en-US" sz="1200" dirty="0"/>
                  <a:t>以及错误信息</a:t>
                </a:r>
                <a:r>
                  <a:rPr lang="en-US" altLang="zh-CN" sz="1200" dirty="0"/>
                  <a:t>error</a:t>
                </a:r>
                <a:r>
                  <a:rPr lang="zh-CN" altLang="en-US" sz="1200" dirty="0"/>
                  <a:t>。用户可以在输入框中输入地区名称、地理坐标或位置编号，该输入值会实时更新 </a:t>
                </a:r>
                <a:r>
                  <a:rPr lang="en-US" altLang="zh-CN" sz="1200" dirty="0"/>
                  <a:t>search </a:t>
                </a:r>
                <a:r>
                  <a:rPr lang="zh-CN" altLang="en-US" sz="1200" dirty="0"/>
                  <a:t>状态。</a:t>
                </a:r>
                <a:endParaRPr lang="en-US" altLang="zh-CN" sz="1200" dirty="0">
                  <a:latin typeface="+mn-ea"/>
                  <a:cs typeface="+mn-ea"/>
                  <a:sym typeface="+mn-lt"/>
                </a:endParaRPr>
              </a:p>
            </p:txBody>
          </p:sp>
        </p:grpSp>
        <p:grpSp>
          <p:nvGrpSpPr>
            <p:cNvPr id="20" name="组合 19">
              <a:extLst>
                <a:ext uri="{FF2B5EF4-FFF2-40B4-BE49-F238E27FC236}">
                  <a16:creationId xmlns:a16="http://schemas.microsoft.com/office/drawing/2014/main" id="{557B95A9-64C7-F680-DD3C-36B2D3BBB80A}"/>
                </a:ext>
              </a:extLst>
            </p:cNvPr>
            <p:cNvGrpSpPr/>
            <p:nvPr/>
          </p:nvGrpSpPr>
          <p:grpSpPr>
            <a:xfrm>
              <a:off x="2500574" y="3682086"/>
              <a:ext cx="2800389" cy="1171959"/>
              <a:chOff x="1890849" y="2020351"/>
              <a:chExt cx="2800389" cy="1171959"/>
            </a:xfrm>
          </p:grpSpPr>
          <p:sp>
            <p:nvSpPr>
              <p:cNvPr id="24" name="powerpoint template design by DAJU_PPT正版来源小红书大橘PPT微信DAJU_PPT请勿抄袭搬运！盗版必究！-12">
                <a:extLst>
                  <a:ext uri="{FF2B5EF4-FFF2-40B4-BE49-F238E27FC236}">
                    <a16:creationId xmlns:a16="http://schemas.microsoft.com/office/drawing/2014/main" id="{B193A7D0-1F5B-24EA-837C-9E36EA0649E6}"/>
                  </a:ext>
                </a:extLst>
              </p:cNvPr>
              <p:cNvSpPr/>
              <p:nvPr/>
            </p:nvSpPr>
            <p:spPr>
              <a:xfrm>
                <a:off x="1890849" y="2020351"/>
                <a:ext cx="2483381" cy="340929"/>
              </a:xfrm>
              <a:prstGeom prst="rect">
                <a:avLst/>
              </a:prstGeom>
            </p:spPr>
            <p:txBody>
              <a:bodyPr wrap="square" lIns="0" tIns="0" rIns="0" bIns="0">
                <a:spAutoFit/>
              </a:bodyPr>
              <a:lstStyle/>
              <a:p>
                <a:r>
                  <a:rPr lang="zh-CN" altLang="en-US" sz="2000" b="1" dirty="0">
                    <a:solidFill>
                      <a:schemeClr val="tx1">
                        <a:lumMod val="75000"/>
                        <a:lumOff val="25000"/>
                      </a:schemeClr>
                    </a:solidFill>
                    <a:cs typeface="+mn-ea"/>
                    <a:sym typeface="+mn-lt"/>
                  </a:rPr>
                  <a:t>发起天气请求和错误管理</a:t>
                </a:r>
              </a:p>
            </p:txBody>
          </p:sp>
          <p:sp>
            <p:nvSpPr>
              <p:cNvPr id="25" name="powerpoint template design by DAJU_PPT正版来源小红书大橘PPT微信DAJU_PPT请勿抄袭搬运！盗版必究！-13">
                <a:extLst>
                  <a:ext uri="{FF2B5EF4-FFF2-40B4-BE49-F238E27FC236}">
                    <a16:creationId xmlns:a16="http://schemas.microsoft.com/office/drawing/2014/main" id="{66E92CD6-C372-2B19-F7B4-73C6DB343A8A}"/>
                  </a:ext>
                </a:extLst>
              </p:cNvPr>
              <p:cNvSpPr txBox="1">
                <a:spLocks/>
              </p:cNvSpPr>
              <p:nvPr/>
            </p:nvSpPr>
            <p:spPr>
              <a:xfrm>
                <a:off x="1951681" y="2420462"/>
                <a:ext cx="2739557" cy="771848"/>
              </a:xfrm>
              <a:prstGeom prst="rect">
                <a:avLst/>
              </a:prstGeom>
              <a:noFill/>
            </p:spPr>
            <p:txBody>
              <a:bodyPr wrap="square" lIns="0" tIns="0" rIns="0" bIns="0" rtlCol="0">
                <a:spAutoFit/>
              </a:bodyPr>
              <a:lstStyle/>
              <a:p>
                <a:pPr>
                  <a:lnSpc>
                    <a:spcPct val="130000"/>
                  </a:lnSpc>
                </a:pPr>
                <a:r>
                  <a:rPr lang="en-US" altLang="zh-CN" sz="1200" kern="0" dirty="0">
                    <a:effectLst/>
                    <a:latin typeface="+mn-ea"/>
                    <a:cs typeface="宋体" panose="02010600030101010101" pitchFamily="2" charset="-122"/>
                  </a:rPr>
                  <a:t>       </a:t>
                </a:r>
                <a:r>
                  <a:rPr lang="zh-CN" altLang="en-US" sz="1200" kern="0" dirty="0">
                    <a:effectLst/>
                    <a:latin typeface="+mn-ea"/>
                    <a:cs typeface="宋体" panose="02010600030101010101" pitchFamily="2" charset="-122"/>
                  </a:rPr>
                  <a:t>用户点击搜索后，首先对于输入进行空校验，若合法则进入加载状态，向</a:t>
                </a:r>
                <a:r>
                  <a:rPr lang="en-US" altLang="zh-CN" sz="1200" kern="0" dirty="0" err="1">
                    <a:effectLst/>
                    <a:latin typeface="+mn-ea"/>
                    <a:cs typeface="宋体" panose="02010600030101010101" pitchFamily="2" charset="-122"/>
                  </a:rPr>
                  <a:t>OpenWeather</a:t>
                </a:r>
                <a:r>
                  <a:rPr lang="zh-CN" altLang="en-US" sz="1200" kern="0" dirty="0">
                    <a:latin typeface="+mn-ea"/>
                    <a:cs typeface="宋体" panose="02010600030101010101" pitchFamily="2" charset="-122"/>
                  </a:rPr>
                  <a:t>接口请求，携带地区参数、温度等数据以及</a:t>
                </a:r>
                <a:r>
                  <a:rPr lang="en-US" altLang="zh-CN" sz="1200" kern="0" dirty="0">
                    <a:latin typeface="+mn-ea"/>
                    <a:cs typeface="宋体" panose="02010600030101010101" pitchFamily="2" charset="-122"/>
                  </a:rPr>
                  <a:t>API</a:t>
                </a:r>
                <a:r>
                  <a:rPr lang="zh-CN" altLang="en-US" sz="1200" kern="0" dirty="0">
                    <a:latin typeface="+mn-ea"/>
                    <a:cs typeface="宋体" panose="02010600030101010101" pitchFamily="2" charset="-122"/>
                  </a:rPr>
                  <a:t>密钥进行鉴权</a:t>
                </a:r>
                <a:endParaRPr lang="en-US" altLang="zh-CN" sz="1200" dirty="0">
                  <a:latin typeface="+mn-ea"/>
                  <a:cs typeface="+mn-ea"/>
                  <a:sym typeface="+mn-lt"/>
                </a:endParaRPr>
              </a:p>
            </p:txBody>
          </p:sp>
        </p:grpSp>
        <p:grpSp>
          <p:nvGrpSpPr>
            <p:cNvPr id="21" name="组合 20">
              <a:extLst>
                <a:ext uri="{FF2B5EF4-FFF2-40B4-BE49-F238E27FC236}">
                  <a16:creationId xmlns:a16="http://schemas.microsoft.com/office/drawing/2014/main" id="{DFE0EA6E-457B-CB57-3929-4A9B017D128F}"/>
                </a:ext>
              </a:extLst>
            </p:cNvPr>
            <p:cNvGrpSpPr/>
            <p:nvPr/>
          </p:nvGrpSpPr>
          <p:grpSpPr>
            <a:xfrm>
              <a:off x="2467485" y="5384571"/>
              <a:ext cx="2833478" cy="1171958"/>
              <a:chOff x="1857760" y="2020351"/>
              <a:chExt cx="2833478" cy="1171958"/>
            </a:xfrm>
          </p:grpSpPr>
          <p:sp>
            <p:nvSpPr>
              <p:cNvPr id="22" name="powerpoint template design by DAJU_PPT正版来源小红书大橘PPT微信DAJU_PPT请勿抄袭搬运！盗版必究！-14">
                <a:extLst>
                  <a:ext uri="{FF2B5EF4-FFF2-40B4-BE49-F238E27FC236}">
                    <a16:creationId xmlns:a16="http://schemas.microsoft.com/office/drawing/2014/main" id="{013D870B-AA4E-7DC7-C95E-AEBB629C80E3}"/>
                  </a:ext>
                </a:extLst>
              </p:cNvPr>
              <p:cNvSpPr/>
              <p:nvPr/>
            </p:nvSpPr>
            <p:spPr>
              <a:xfrm>
                <a:off x="1857760" y="2020351"/>
                <a:ext cx="2728987" cy="340929"/>
              </a:xfrm>
              <a:prstGeom prst="rect">
                <a:avLst/>
              </a:prstGeom>
            </p:spPr>
            <p:txBody>
              <a:bodyPr wrap="square" lIns="0" tIns="0" rIns="0" bIns="0">
                <a:spAutoFit/>
              </a:bodyPr>
              <a:lstStyle/>
              <a:p>
                <a:r>
                  <a:rPr lang="zh-CN" altLang="en-US" sz="2000" b="1" dirty="0">
                    <a:solidFill>
                      <a:schemeClr val="tx1">
                        <a:lumMod val="75000"/>
                        <a:lumOff val="25000"/>
                      </a:schemeClr>
                    </a:solidFill>
                    <a:cs typeface="+mn-ea"/>
                    <a:sym typeface="+mn-lt"/>
                  </a:rPr>
                  <a:t>处理查询结果和数据展示</a:t>
                </a:r>
              </a:p>
            </p:txBody>
          </p:sp>
          <p:sp>
            <p:nvSpPr>
              <p:cNvPr id="23" name="powerpoint template design by DAJU_PPT正版来源小红书大橘PPT微信DAJU_PPT请勿抄袭搬运！盗版必究！-15">
                <a:extLst>
                  <a:ext uri="{FF2B5EF4-FFF2-40B4-BE49-F238E27FC236}">
                    <a16:creationId xmlns:a16="http://schemas.microsoft.com/office/drawing/2014/main" id="{50E7B173-8C80-8871-E609-0BEAC3412047}"/>
                  </a:ext>
                </a:extLst>
              </p:cNvPr>
              <p:cNvSpPr txBox="1">
                <a:spLocks/>
              </p:cNvSpPr>
              <p:nvPr/>
            </p:nvSpPr>
            <p:spPr>
              <a:xfrm>
                <a:off x="1951681" y="2420461"/>
                <a:ext cx="2739557" cy="771848"/>
              </a:xfrm>
              <a:prstGeom prst="rect">
                <a:avLst/>
              </a:prstGeom>
              <a:noFill/>
            </p:spPr>
            <p:txBody>
              <a:bodyPr wrap="square" lIns="0" tIns="0" rIns="0" bIns="0" rtlCol="0">
                <a:spAutoFit/>
              </a:bodyPr>
              <a:lstStyle/>
              <a:p>
                <a:pPr>
                  <a:lnSpc>
                    <a:spcPct val="130000"/>
                  </a:lnSpc>
                </a:pPr>
                <a:r>
                  <a:rPr lang="en-US" altLang="zh-CN" sz="1200" kern="0" dirty="0">
                    <a:effectLst/>
                    <a:latin typeface="+mn-ea"/>
                    <a:cs typeface="宋体" panose="02010600030101010101" pitchFamily="2" charset="-122"/>
                  </a:rPr>
                  <a:t>       </a:t>
                </a:r>
                <a:r>
                  <a:rPr lang="zh-CN" altLang="en-US" sz="1200" kern="0" dirty="0">
                    <a:effectLst/>
                    <a:latin typeface="+mn-ea"/>
                    <a:cs typeface="宋体" panose="02010600030101010101" pitchFamily="2" charset="-122"/>
                  </a:rPr>
                  <a:t>天气请求成功后，从返回的</a:t>
                </a:r>
                <a:r>
                  <a:rPr lang="en-US" altLang="zh-CN" sz="1200" kern="0" dirty="0" err="1">
                    <a:latin typeface="+mn-ea"/>
                    <a:cs typeface="宋体" panose="02010600030101010101" pitchFamily="2" charset="-122"/>
                  </a:rPr>
                  <a:t>json</a:t>
                </a:r>
                <a:r>
                  <a:rPr lang="zh-CN" altLang="en-US" sz="1200" kern="0" dirty="0">
                    <a:latin typeface="+mn-ea"/>
                    <a:cs typeface="宋体" panose="02010600030101010101" pitchFamily="2" charset="-122"/>
                  </a:rPr>
                  <a:t>数据中提取城市名、当前温度以及天气描述三个核心信息，并统一封装存入状态中。</a:t>
                </a:r>
                <a:endParaRPr lang="en-US" altLang="zh-CN" sz="1200" dirty="0">
                  <a:latin typeface="+mn-ea"/>
                  <a:cs typeface="+mn-ea"/>
                  <a:sym typeface="+mn-lt"/>
                </a:endParaRPr>
              </a:p>
            </p:txBody>
          </p:sp>
        </p:grpSp>
      </p:grpSp>
      <p:pic>
        <p:nvPicPr>
          <p:cNvPr id="1026" name="Picture 2" descr="PlantUML diagram">
            <a:extLst>
              <a:ext uri="{FF2B5EF4-FFF2-40B4-BE49-F238E27FC236}">
                <a16:creationId xmlns:a16="http://schemas.microsoft.com/office/drawing/2014/main" id="{802A6501-BB90-39C2-5EF0-31A0EA0943F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81618" y="1145166"/>
            <a:ext cx="5336804" cy="5285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385759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4.2 </a:t>
            </a:r>
            <a:r>
              <a:rPr lang="zh-CN" altLang="en-US" dirty="0">
                <a:sym typeface="+mn-lt"/>
              </a:rPr>
              <a:t>成果应用</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powerpoint template design by DAJU_PPT正版来源小红书大橘PPT微信DAJU_PPT请勿抄袭搬运！盗版必究！"/>
          <p:cNvSpPr txBox="1"/>
          <p:nvPr/>
        </p:nvSpPr>
        <p:spPr>
          <a:xfrm>
            <a:off x="5263776" y="3993350"/>
            <a:ext cx="1664450" cy="505521"/>
          </a:xfrm>
          <a:prstGeom prst="rect">
            <a:avLst/>
          </a:prstGeom>
          <a:noFill/>
        </p:spPr>
        <p:txBody>
          <a:bodyPr wrap="square" lIns="73910" tIns="36956" rIns="73910" bIns="36956" rtlCol="0" anchor="ctr" anchorCtr="1">
            <a:spAutoFit/>
          </a:bodyPr>
          <a:lstStyle/>
          <a:p>
            <a:pPr algn="ctr"/>
            <a:r>
              <a:rPr lang="zh-CN" altLang="en-US" sz="2800" b="1" dirty="0">
                <a:cs typeface="+mn-ea"/>
                <a:sym typeface="+mn-lt"/>
              </a:rPr>
              <a:t>应用成果</a:t>
            </a:r>
            <a:endParaRPr lang="en-US" altLang="zh-CN" sz="2800" b="1" dirty="0">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3F398C8D-FD6C-5389-8241-19BBF820429F}"/>
              </a:ext>
            </a:extLst>
          </p:cNvPr>
          <p:cNvGrpSpPr/>
          <p:nvPr/>
        </p:nvGrpSpPr>
        <p:grpSpPr>
          <a:xfrm>
            <a:off x="4451738" y="2306321"/>
            <a:ext cx="3288526" cy="3291486"/>
            <a:chOff x="4451738" y="2306321"/>
            <a:chExt cx="3288526" cy="3291486"/>
          </a:xfrm>
        </p:grpSpPr>
        <p:sp>
          <p:nvSpPr>
            <p:cNvPr id="18" name="powerpoint template design by DAJU_PPT正版来源小红书大橘PPT微信DAJU_PPT请勿抄袭搬运！盗版必究！-1"/>
            <p:cNvSpPr/>
            <p:nvPr/>
          </p:nvSpPr>
          <p:spPr bwMode="auto">
            <a:xfrm>
              <a:off x="7268903" y="2559768"/>
              <a:ext cx="269822" cy="269974"/>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19" name="powerpoint template design by DAJU_PPT正版来源小红书大橘PPT微信DAJU_PPT请勿抄袭搬运！盗版必究！-2"/>
            <p:cNvSpPr/>
            <p:nvPr/>
          </p:nvSpPr>
          <p:spPr bwMode="auto">
            <a:xfrm>
              <a:off x="4623545" y="2559768"/>
              <a:ext cx="269822" cy="269974"/>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0" name="powerpoint template design by DAJU_PPT正版来源小红书大橘PPT微信DAJU_PPT请勿抄袭搬运！盗版必究！-3"/>
            <p:cNvSpPr/>
            <p:nvPr/>
          </p:nvSpPr>
          <p:spPr bwMode="auto">
            <a:xfrm>
              <a:off x="4636761" y="5077693"/>
              <a:ext cx="269822" cy="268873"/>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1" name="powerpoint template design by DAJU_PPT正版来源小红书大橘PPT微信DAJU_PPT请勿抄袭搬运！盗版必究！-4"/>
            <p:cNvSpPr/>
            <p:nvPr/>
          </p:nvSpPr>
          <p:spPr bwMode="auto">
            <a:xfrm>
              <a:off x="7256785" y="5077693"/>
              <a:ext cx="268721" cy="268873"/>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1" name="powerpoint template design by DAJU_PPT正版来源小红书大橘PPT微信DAJU_PPT请勿抄袭搬运！盗版必究！-5"/>
            <p:cNvSpPr/>
            <p:nvPr/>
          </p:nvSpPr>
          <p:spPr bwMode="auto">
            <a:xfrm>
              <a:off x="4451738" y="2306321"/>
              <a:ext cx="1603514" cy="1605521"/>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2" name="powerpoint template design by DAJU_PPT正版来源小红书大橘PPT微信DAJU_PPT请勿抄袭搬运！盗版必究！-6"/>
            <p:cNvSpPr/>
            <p:nvPr/>
          </p:nvSpPr>
          <p:spPr bwMode="auto">
            <a:xfrm>
              <a:off x="4451738" y="3992286"/>
              <a:ext cx="1603514" cy="1605521"/>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3" name="powerpoint template design by DAJU_PPT正版来源小红书大橘PPT微信DAJU_PPT请勿抄袭搬运！盗版必究！-7"/>
            <p:cNvSpPr/>
            <p:nvPr/>
          </p:nvSpPr>
          <p:spPr bwMode="auto">
            <a:xfrm>
              <a:off x="6136750" y="3992286"/>
              <a:ext cx="1603514" cy="1605521"/>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4" name="powerpoint template design by DAJU_PPT正版来源小红书大橘PPT微信DAJU_PPT请勿抄袭搬运！盗版必究！-8"/>
            <p:cNvSpPr/>
            <p:nvPr/>
          </p:nvSpPr>
          <p:spPr bwMode="auto">
            <a:xfrm>
              <a:off x="6136750" y="2306321"/>
              <a:ext cx="1603514" cy="1605521"/>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dirty="0">
                <a:solidFill>
                  <a:schemeClr val="tx1">
                    <a:lumMod val="75000"/>
                    <a:lumOff val="25000"/>
                  </a:schemeClr>
                </a:solidFill>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88948C50-CF49-AC83-473F-421E4CC496B0}"/>
              </a:ext>
            </a:extLst>
          </p:cNvPr>
          <p:cNvGrpSpPr/>
          <p:nvPr/>
        </p:nvGrpSpPr>
        <p:grpSpPr>
          <a:xfrm>
            <a:off x="989588" y="1980092"/>
            <a:ext cx="10212824" cy="3943943"/>
            <a:chOff x="877023" y="2032788"/>
            <a:chExt cx="10212824" cy="3943943"/>
          </a:xfrm>
        </p:grpSpPr>
        <p:grpSp>
          <p:nvGrpSpPr>
            <p:cNvPr id="48" name="组合 47">
              <a:extLst>
                <a:ext uri="{FF2B5EF4-FFF2-40B4-BE49-F238E27FC236}">
                  <a16:creationId xmlns:a16="http://schemas.microsoft.com/office/drawing/2014/main" id="{4DE91F79-1F52-F868-447E-B97970725C3E}"/>
                </a:ext>
              </a:extLst>
            </p:cNvPr>
            <p:cNvGrpSpPr/>
            <p:nvPr/>
          </p:nvGrpSpPr>
          <p:grpSpPr>
            <a:xfrm flipH="1">
              <a:off x="877023" y="2032788"/>
              <a:ext cx="2880989" cy="1328762"/>
              <a:chOff x="9117971" y="2799989"/>
              <a:chExt cx="2880989" cy="1328762"/>
            </a:xfrm>
          </p:grpSpPr>
          <p:sp>
            <p:nvSpPr>
              <p:cNvPr id="49" name="powerpoint template design by DAJU_PPT正版来源小红书大橘PPT微信DAJU_PPT请勿抄袭搬运！盗版必究！-1">
                <a:extLst>
                  <a:ext uri="{FF2B5EF4-FFF2-40B4-BE49-F238E27FC236}">
                    <a16:creationId xmlns:a16="http://schemas.microsoft.com/office/drawing/2014/main" id="{ECF7BD5C-9542-9E51-5FCD-4CB91F3A7D36}"/>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0" name="powerpoint template design by DAJU_PPT正版来源小红书大橘PPT微信DAJU_PPT请勿抄袭搬运！盗版必究！-2">
                <a:extLst>
                  <a:ext uri="{FF2B5EF4-FFF2-40B4-BE49-F238E27FC236}">
                    <a16:creationId xmlns:a16="http://schemas.microsoft.com/office/drawing/2014/main" id="{70893BE7-376E-BAAD-9B31-9118521B368F}"/>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1" name="组合 50">
              <a:extLst>
                <a:ext uri="{FF2B5EF4-FFF2-40B4-BE49-F238E27FC236}">
                  <a16:creationId xmlns:a16="http://schemas.microsoft.com/office/drawing/2014/main" id="{5768C0B9-6202-EB90-34DC-BB42DD394D47}"/>
                </a:ext>
              </a:extLst>
            </p:cNvPr>
            <p:cNvGrpSpPr/>
            <p:nvPr/>
          </p:nvGrpSpPr>
          <p:grpSpPr>
            <a:xfrm flipH="1">
              <a:off x="877023" y="4647969"/>
              <a:ext cx="2880989" cy="1328762"/>
              <a:chOff x="9117971" y="2799989"/>
              <a:chExt cx="2880989" cy="1328762"/>
            </a:xfrm>
          </p:grpSpPr>
          <p:sp>
            <p:nvSpPr>
              <p:cNvPr id="52" name="powerpoint template design by DAJU_PPT正版来源小红书大橘PPT微信DAJU_PPT请勿抄袭搬运！盗版必究！-3">
                <a:extLst>
                  <a:ext uri="{FF2B5EF4-FFF2-40B4-BE49-F238E27FC236}">
                    <a16:creationId xmlns:a16="http://schemas.microsoft.com/office/drawing/2014/main" id="{CFFC2D2A-8318-0C55-7CA7-D1B12F963D72}"/>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3" name="powerpoint template design by DAJU_PPT正版来源小红书大橘PPT微信DAJU_PPT请勿抄袭搬运！盗版必究！-4">
                <a:extLst>
                  <a:ext uri="{FF2B5EF4-FFF2-40B4-BE49-F238E27FC236}">
                    <a16:creationId xmlns:a16="http://schemas.microsoft.com/office/drawing/2014/main" id="{F86EFA3B-DFFD-884B-8031-2591AC91CA0D}"/>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4" name="组合 53">
              <a:extLst>
                <a:ext uri="{FF2B5EF4-FFF2-40B4-BE49-F238E27FC236}">
                  <a16:creationId xmlns:a16="http://schemas.microsoft.com/office/drawing/2014/main" id="{36EC4301-2E26-BD4F-455C-3532A8570363}"/>
                </a:ext>
              </a:extLst>
            </p:cNvPr>
            <p:cNvGrpSpPr/>
            <p:nvPr/>
          </p:nvGrpSpPr>
          <p:grpSpPr>
            <a:xfrm>
              <a:off x="8208858" y="2032788"/>
              <a:ext cx="2880989" cy="1328762"/>
              <a:chOff x="9117971" y="2799989"/>
              <a:chExt cx="2880989" cy="1328762"/>
            </a:xfrm>
          </p:grpSpPr>
          <p:sp>
            <p:nvSpPr>
              <p:cNvPr id="55" name="powerpoint template design by DAJU_PPT正版来源小红书大橘PPT微信DAJU_PPT请勿抄袭搬运！盗版必究！-5">
                <a:extLst>
                  <a:ext uri="{FF2B5EF4-FFF2-40B4-BE49-F238E27FC236}">
                    <a16:creationId xmlns:a16="http://schemas.microsoft.com/office/drawing/2014/main" id="{3AF4BDD8-D74C-6B8F-84F2-FA638E94B844}"/>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6" name="powerpoint template design by DAJU_PPT正版来源小红书大橘PPT微信DAJU_PPT请勿抄袭搬运！盗版必究！-6">
                <a:extLst>
                  <a:ext uri="{FF2B5EF4-FFF2-40B4-BE49-F238E27FC236}">
                    <a16:creationId xmlns:a16="http://schemas.microsoft.com/office/drawing/2014/main" id="{FF4412A9-23BD-7B29-4670-4BA04B3A450E}"/>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7" name="组合 56">
              <a:extLst>
                <a:ext uri="{FF2B5EF4-FFF2-40B4-BE49-F238E27FC236}">
                  <a16:creationId xmlns:a16="http://schemas.microsoft.com/office/drawing/2014/main" id="{9F1B1B66-0FE8-7EDD-B5D8-0C6A3DBD0248}"/>
                </a:ext>
              </a:extLst>
            </p:cNvPr>
            <p:cNvGrpSpPr/>
            <p:nvPr/>
          </p:nvGrpSpPr>
          <p:grpSpPr>
            <a:xfrm>
              <a:off x="8208858" y="4647969"/>
              <a:ext cx="2880989" cy="1328762"/>
              <a:chOff x="9117971" y="2799989"/>
              <a:chExt cx="2880989" cy="1328762"/>
            </a:xfrm>
          </p:grpSpPr>
          <p:sp>
            <p:nvSpPr>
              <p:cNvPr id="58" name="powerpoint template design by DAJU_PPT正版来源小红书大橘PPT微信DAJU_PPT请勿抄袭搬运！盗版必究！-7">
                <a:extLst>
                  <a:ext uri="{FF2B5EF4-FFF2-40B4-BE49-F238E27FC236}">
                    <a16:creationId xmlns:a16="http://schemas.microsoft.com/office/drawing/2014/main" id="{B950D397-3780-32F1-44D5-19510BCA258C}"/>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9" name="powerpoint template design by DAJU_PPT正版来源小红书大橘PPT微信DAJU_PPT请勿抄袭搬运！盗版必究！-8">
                <a:extLst>
                  <a:ext uri="{FF2B5EF4-FFF2-40B4-BE49-F238E27FC236}">
                    <a16:creationId xmlns:a16="http://schemas.microsoft.com/office/drawing/2014/main" id="{754AAD81-FE83-A3FA-6915-5216C4826F2C}"/>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sp>
        <p:nvSpPr>
          <p:cNvPr id="80" name="powerpoint template design by DAJU_PPT正版来源小红书大橘PPT微信DAJU_PPT请勿抄袭搬运！盗版必究！">
            <a:extLst>
              <a:ext uri="{FF2B5EF4-FFF2-40B4-BE49-F238E27FC236}">
                <a16:creationId xmlns:a16="http://schemas.microsoft.com/office/drawing/2014/main" id="{F31C237D-2550-758C-8CE1-2508CA1C7383}"/>
              </a:ext>
            </a:extLst>
          </p:cNvPr>
          <p:cNvSpPr/>
          <p:nvPr/>
        </p:nvSpPr>
        <p:spPr>
          <a:xfrm>
            <a:off x="5881919" y="3426461"/>
            <a:ext cx="428166" cy="428164"/>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accent1"/>
          </a:solidFill>
          <a:ln w="12700">
            <a:miter lim="400000"/>
          </a:ln>
        </p:spPr>
        <p:txBody>
          <a:bodyPr lIns="19045" tIns="19045" rIns="19045" bIns="1904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54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latin typeface="Arial Black" panose="020B0A04020102020204" pitchFamily="34" charset="0"/>
            </a:endParaRPr>
          </a:p>
        </p:txBody>
      </p:sp>
      <p:pic>
        <p:nvPicPr>
          <p:cNvPr id="3" name="图片 2">
            <a:extLst>
              <a:ext uri="{FF2B5EF4-FFF2-40B4-BE49-F238E27FC236}">
                <a16:creationId xmlns:a16="http://schemas.microsoft.com/office/drawing/2014/main" id="{BA685FBC-9892-14D0-1C91-CE40CC360960}"/>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1196BB2-B886-D17B-0AE0-1CFBA641ED1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EDBA1F69-CBD0-B2E4-C370-5191B6CBCC3E}"/>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7" name="TextBox 6">
            <a:extLst>
              <a:ext uri="{FF2B5EF4-FFF2-40B4-BE49-F238E27FC236}">
                <a16:creationId xmlns:a16="http://schemas.microsoft.com/office/drawing/2014/main" id="{340F0F37-1F34-FBCA-18C4-DA732CDB52F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51503EDA-E02A-B39C-FCDB-AE7B00BFAF0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296573B9-F6A9-4791-3EAE-1EDB2FBF67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2ADD814C-D390-7BEF-C164-BA112D3398B5}"/>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sp>
        <p:nvSpPr>
          <p:cNvPr id="11" name="TextBox 11">
            <a:extLst>
              <a:ext uri="{FF2B5EF4-FFF2-40B4-BE49-F238E27FC236}">
                <a16:creationId xmlns:a16="http://schemas.microsoft.com/office/drawing/2014/main" id="{235EEEBF-D65A-6BD7-BA3A-5C258B423878}"/>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2" name="直接连接符 11">
            <a:extLst>
              <a:ext uri="{FF2B5EF4-FFF2-40B4-BE49-F238E27FC236}">
                <a16:creationId xmlns:a16="http://schemas.microsoft.com/office/drawing/2014/main" id="{EF605F1E-20A4-4B46-ED9A-6736CB58E953}"/>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B7E3216A-CD40-37F7-DE86-3231FF3830EF}"/>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AD3A8AB3-E519-9015-ABFC-3080ECD5DAAC}"/>
              </a:ext>
            </a:extLst>
          </p:cNvPr>
          <p:cNvSpPr>
            <a:spLocks noGrp="1"/>
          </p:cNvSpPr>
          <p:nvPr>
            <p:ph type="sldNum" sz="quarter" idx="12"/>
          </p:nvPr>
        </p:nvSpPr>
        <p:spPr/>
        <p:txBody>
          <a:bodyPr/>
          <a:lstStyle/>
          <a:p>
            <a:fld id="{A8537B7A-7510-410A-AA53-45D600DA0276}" type="slidenum">
              <a:rPr lang="zh-CN" altLang="en-US" smtClean="0"/>
              <a:t>19</a:t>
            </a:fld>
            <a:endParaRPr lang="zh-CN" altLang="en-US"/>
          </a:p>
        </p:txBody>
      </p:sp>
      <p:pic>
        <p:nvPicPr>
          <p:cNvPr id="13" name="图形 12">
            <a:extLst>
              <a:ext uri="{FF2B5EF4-FFF2-40B4-BE49-F238E27FC236}">
                <a16:creationId xmlns:a16="http://schemas.microsoft.com/office/drawing/2014/main" id="{03CC84D6-5783-D0AC-9E9C-C973745338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powerpoint template design by DAJU_PPT正版来源小红书大橘PPT微信DAJU_PPT请勿抄袭搬运！盗版必究！">
            <a:extLst>
              <a:ext uri="{FF2B5EF4-FFF2-40B4-BE49-F238E27FC236}">
                <a16:creationId xmlns:a16="http://schemas.microsoft.com/office/drawing/2014/main" id="{AF568C94-F9B3-5E9F-5D84-5918C17E45B5}"/>
              </a:ext>
            </a:extLst>
          </p:cNvPr>
          <p:cNvGrpSpPr/>
          <p:nvPr/>
        </p:nvGrpSpPr>
        <p:grpSpPr>
          <a:xfrm>
            <a:off x="0" y="1788160"/>
            <a:ext cx="4724400" cy="3281680"/>
            <a:chOff x="0" y="1788160"/>
            <a:chExt cx="3931920" cy="3281680"/>
          </a:xfrm>
        </p:grpSpPr>
        <p:sp>
          <p:nvSpPr>
            <p:cNvPr id="26" name="powerpoint template design by DAJU_PPT正版来源小红书大橘PPT微信DAJU_PPT请勿抄袭搬运！盗版必究！-1">
              <a:extLst>
                <a:ext uri="{FF2B5EF4-FFF2-40B4-BE49-F238E27FC236}">
                  <a16:creationId xmlns:a16="http://schemas.microsoft.com/office/drawing/2014/main" id="{29585F77-D954-7C4E-6A58-C6F6A6E80F8D}"/>
                </a:ext>
              </a:extLst>
            </p:cNvPr>
            <p:cNvSpPr/>
            <p:nvPr/>
          </p:nvSpPr>
          <p:spPr>
            <a:xfrm rot="5400000">
              <a:off x="325120" y="1463040"/>
              <a:ext cx="3281680" cy="3931920"/>
            </a:xfrm>
            <a:prstGeom prst="round2SameRect">
              <a:avLst>
                <a:gd name="adj1" fmla="val 50000"/>
                <a:gd name="adj2" fmla="val 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4" name="powerpoint template design by DAJU_PPT正版来源小红书大橘PPT微信DAJU_PPT请勿抄袭搬运！盗版必究！-2">
              <a:extLst>
                <a:ext uri="{FF2B5EF4-FFF2-40B4-BE49-F238E27FC236}">
                  <a16:creationId xmlns:a16="http://schemas.microsoft.com/office/drawing/2014/main" id="{DA5C5961-93DC-1A3E-2A05-BEEF89054B94}"/>
                </a:ext>
              </a:extLst>
            </p:cNvPr>
            <p:cNvSpPr/>
            <p:nvPr/>
          </p:nvSpPr>
          <p:spPr>
            <a:xfrm rot="5400000">
              <a:off x="396240" y="1554480"/>
              <a:ext cx="2956560" cy="3749040"/>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sp>
        <p:nvSpPr>
          <p:cNvPr id="39" name="powerpoint template design by DAJU_PPT正版来源小红书大橘PPT微信DAJU_PPT请勿抄袭搬运！盗版必究！">
            <a:extLst>
              <a:ext uri="{FF2B5EF4-FFF2-40B4-BE49-F238E27FC236}">
                <a16:creationId xmlns:a16="http://schemas.microsoft.com/office/drawing/2014/main" id="{1E28E658-FE3A-98CF-E891-958EE635934D}"/>
              </a:ext>
            </a:extLst>
          </p:cNvPr>
          <p:cNvSpPr/>
          <p:nvPr/>
        </p:nvSpPr>
        <p:spPr>
          <a:xfrm>
            <a:off x="5941285" y="1092572"/>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项目背景</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E82EC429-7E61-E4DF-B0E9-B6BC97C8B21C}"/>
              </a:ext>
            </a:extLst>
          </p:cNvPr>
          <p:cNvSpPr/>
          <p:nvPr/>
        </p:nvSpPr>
        <p:spPr>
          <a:xfrm>
            <a:off x="5941285" y="2036923"/>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系统架构及技术</a:t>
            </a:r>
          </a:p>
        </p:txBody>
      </p:sp>
      <p:sp>
        <p:nvSpPr>
          <p:cNvPr id="43" name="powerpoint template design by DAJU_PPT正版来源小红书大橘PPT微信DAJU_PPT请勿抄袭搬运！盗版必究！">
            <a:extLst>
              <a:ext uri="{FF2B5EF4-FFF2-40B4-BE49-F238E27FC236}">
                <a16:creationId xmlns:a16="http://schemas.microsoft.com/office/drawing/2014/main" id="{FD0C9333-DF6C-73D1-00F5-FD288A305DD8}"/>
              </a:ext>
            </a:extLst>
          </p:cNvPr>
          <p:cNvSpPr/>
          <p:nvPr/>
        </p:nvSpPr>
        <p:spPr>
          <a:xfrm>
            <a:off x="5941285" y="3028422"/>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系统详细设计</a:t>
            </a:r>
          </a:p>
        </p:txBody>
      </p:sp>
      <p:sp>
        <p:nvSpPr>
          <p:cNvPr id="45" name="powerpoint template design by DAJU_PPT正版来源小红书大橘PPT微信DAJU_PPT请勿抄袭搬运！盗版必究！">
            <a:extLst>
              <a:ext uri="{FF2B5EF4-FFF2-40B4-BE49-F238E27FC236}">
                <a16:creationId xmlns:a16="http://schemas.microsoft.com/office/drawing/2014/main" id="{5F0B8C25-D821-5A71-6DDA-BB8A36CBE6A5}"/>
              </a:ext>
            </a:extLst>
          </p:cNvPr>
          <p:cNvSpPr/>
          <p:nvPr/>
        </p:nvSpPr>
        <p:spPr>
          <a:xfrm>
            <a:off x="5941285" y="3996347"/>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总结与展望</a:t>
            </a:r>
          </a:p>
        </p:txBody>
      </p:sp>
      <p:sp>
        <p:nvSpPr>
          <p:cNvPr id="47" name="powerpoint template design by DAJU_PPT正版来源小红书大橘PPT微信DAJU_PPT请勿抄袭搬运！盗版必究！">
            <a:extLst>
              <a:ext uri="{FF2B5EF4-FFF2-40B4-BE49-F238E27FC236}">
                <a16:creationId xmlns:a16="http://schemas.microsoft.com/office/drawing/2014/main" id="{6925B815-736F-7FE0-A4D4-D23ABC0BA18C}"/>
              </a:ext>
            </a:extLst>
          </p:cNvPr>
          <p:cNvSpPr/>
          <p:nvPr/>
        </p:nvSpPr>
        <p:spPr>
          <a:xfrm>
            <a:off x="5941285" y="4964274"/>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总结与展望</a:t>
            </a:r>
          </a:p>
        </p:txBody>
      </p:sp>
      <p:sp>
        <p:nvSpPr>
          <p:cNvPr id="5" name="powerpoint template design by DAJU_PPT正版来源小红书大橘PPT微信DAJU_PPT请勿抄袭搬运！盗版必究！"/>
          <p:cNvSpPr/>
          <p:nvPr/>
        </p:nvSpPr>
        <p:spPr>
          <a:xfrm>
            <a:off x="6035970" y="115818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01</a:t>
            </a:r>
            <a:endParaRPr lang="zh-CN" altLang="en-US" b="1" dirty="0">
              <a:cs typeface="+mn-ea"/>
              <a:sym typeface="+mn-lt"/>
            </a:endParaRPr>
          </a:p>
        </p:txBody>
      </p:sp>
      <p:sp>
        <p:nvSpPr>
          <p:cNvPr id="6" name="powerpoint template design by DAJU_PPT正版来源小红书大橘PPT微信DAJU_PPT请勿抄袭搬运！盗版必究！"/>
          <p:cNvSpPr/>
          <p:nvPr/>
        </p:nvSpPr>
        <p:spPr>
          <a:xfrm>
            <a:off x="6035970" y="212611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02</a:t>
            </a:r>
            <a:endParaRPr lang="zh-CN" altLang="en-US" b="1" dirty="0">
              <a:cs typeface="+mn-ea"/>
              <a:sym typeface="+mn-lt"/>
            </a:endParaRPr>
          </a:p>
        </p:txBody>
      </p:sp>
      <p:sp>
        <p:nvSpPr>
          <p:cNvPr id="7" name="powerpoint template design by DAJU_PPT正版来源小红书大橘PPT微信DAJU_PPT请勿抄袭搬运！盗版必究！"/>
          <p:cNvSpPr/>
          <p:nvPr/>
        </p:nvSpPr>
        <p:spPr>
          <a:xfrm>
            <a:off x="6035970" y="309403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03</a:t>
            </a:r>
            <a:endParaRPr lang="zh-CN" altLang="en-US" b="1" dirty="0">
              <a:cs typeface="+mn-ea"/>
              <a:sym typeface="+mn-lt"/>
            </a:endParaRPr>
          </a:p>
        </p:txBody>
      </p:sp>
      <p:sp>
        <p:nvSpPr>
          <p:cNvPr id="8" name="powerpoint template design by DAJU_PPT正版来源小红书大橘PPT微信DAJU_PPT请勿抄袭搬运！盗版必究！"/>
          <p:cNvSpPr/>
          <p:nvPr/>
        </p:nvSpPr>
        <p:spPr>
          <a:xfrm>
            <a:off x="6035970" y="406196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04</a:t>
            </a:r>
            <a:endParaRPr lang="zh-CN" altLang="en-US" b="1" dirty="0">
              <a:cs typeface="+mn-ea"/>
              <a:sym typeface="+mn-lt"/>
            </a:endParaRPr>
          </a:p>
        </p:txBody>
      </p:sp>
      <p:sp>
        <p:nvSpPr>
          <p:cNvPr id="9" name="powerpoint template design by DAJU_PPT正版来源小红书大橘PPT微信DAJU_PPT请勿抄袭搬运！盗版必究！"/>
          <p:cNvSpPr/>
          <p:nvPr/>
        </p:nvSpPr>
        <p:spPr>
          <a:xfrm>
            <a:off x="6035970" y="5029890"/>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05</a:t>
            </a:r>
            <a:endParaRPr lang="zh-CN" altLang="en-US" b="1" dirty="0">
              <a:cs typeface="+mn-ea"/>
              <a:sym typeface="+mn-lt"/>
            </a:endParaRPr>
          </a:p>
        </p:txBody>
      </p:sp>
      <p:grpSp>
        <p:nvGrpSpPr>
          <p:cNvPr id="3" name="powerpoint template design by DAJU_PPT正版来源小红书大橘PPT微信DAJU_PPT请勿抄袭搬运！盗版必究！">
            <a:extLst>
              <a:ext uri="{FF2B5EF4-FFF2-40B4-BE49-F238E27FC236}">
                <a16:creationId xmlns:a16="http://schemas.microsoft.com/office/drawing/2014/main" id="{69975389-07F7-F893-E696-29CEAED9B4BD}"/>
              </a:ext>
            </a:extLst>
          </p:cNvPr>
          <p:cNvGrpSpPr/>
          <p:nvPr/>
        </p:nvGrpSpPr>
        <p:grpSpPr>
          <a:xfrm>
            <a:off x="1409054" y="2714556"/>
            <a:ext cx="1906291" cy="1286649"/>
            <a:chOff x="644522" y="2677173"/>
            <a:chExt cx="1906291" cy="1286649"/>
          </a:xfrm>
        </p:grpSpPr>
        <p:sp>
          <p:nvSpPr>
            <p:cNvPr id="64" name="powerpoint template design by DAJU_PPT正版来源小红书大橘PPT微信DAJU_PPT请勿抄袭搬运！盗版必究！-1"/>
            <p:cNvSpPr txBox="1"/>
            <p:nvPr/>
          </p:nvSpPr>
          <p:spPr>
            <a:xfrm>
              <a:off x="644522" y="3563712"/>
              <a:ext cx="1906291" cy="400110"/>
            </a:xfrm>
            <a:prstGeom prst="rect">
              <a:avLst/>
            </a:prstGeom>
            <a:noFill/>
          </p:spPr>
          <p:txBody>
            <a:bodyPr wrap="none" rtlCol="0">
              <a:spAutoFit/>
            </a:bodyPr>
            <a:lstStyle/>
            <a:p>
              <a:pPr algn="ctr"/>
              <a:r>
                <a:rPr lang="en-US" altLang="zh-CN" sz="2000" spc="300" dirty="0">
                  <a:solidFill>
                    <a:schemeClr val="bg1"/>
                  </a:solidFill>
                  <a:cs typeface="+mn-ea"/>
                  <a:sym typeface="+mn-lt"/>
                </a:rPr>
                <a:t>CONTENTS</a:t>
              </a:r>
              <a:endParaRPr lang="zh-CN" altLang="en-US" sz="2000" spc="300" dirty="0">
                <a:solidFill>
                  <a:schemeClr val="bg1"/>
                </a:solidFill>
                <a:cs typeface="+mn-ea"/>
                <a:sym typeface="+mn-lt"/>
              </a:endParaRPr>
            </a:p>
          </p:txBody>
        </p:sp>
        <p:sp>
          <p:nvSpPr>
            <p:cNvPr id="65" name="powerpoint template design by DAJU_PPT正版来源小红书大橘PPT微信DAJU_PPT请勿抄袭搬运！盗版必究！-2"/>
            <p:cNvSpPr txBox="1"/>
            <p:nvPr/>
          </p:nvSpPr>
          <p:spPr>
            <a:xfrm>
              <a:off x="812837" y="2677173"/>
              <a:ext cx="1569660" cy="923330"/>
            </a:xfrm>
            <a:prstGeom prst="rect">
              <a:avLst/>
            </a:prstGeom>
            <a:noFill/>
          </p:spPr>
          <p:txBody>
            <a:bodyPr wrap="none" rtlCol="0">
              <a:spAutoFit/>
            </a:bodyPr>
            <a:lstStyle/>
            <a:p>
              <a:pPr algn="ctr"/>
              <a:r>
                <a:rPr lang="zh-CN" altLang="en-US" sz="5400" b="1" dirty="0">
                  <a:solidFill>
                    <a:schemeClr val="bg1"/>
                  </a:solidFill>
                  <a:cs typeface="+mn-ea"/>
                  <a:sym typeface="+mn-lt"/>
                </a:rPr>
                <a:t>目录</a:t>
              </a:r>
            </a:p>
          </p:txBody>
        </p:sp>
      </p:grpSp>
      <p:sp>
        <p:nvSpPr>
          <p:cNvPr id="2" name="灯片编号占位符 1">
            <a:extLst>
              <a:ext uri="{FF2B5EF4-FFF2-40B4-BE49-F238E27FC236}">
                <a16:creationId xmlns:a16="http://schemas.microsoft.com/office/drawing/2014/main" id="{8A77A4D4-01E3-7E1C-F65E-E3EDA5A2F931}"/>
              </a:ext>
            </a:extLst>
          </p:cNvPr>
          <p:cNvSpPr>
            <a:spLocks noGrp="1"/>
          </p:cNvSpPr>
          <p:nvPr>
            <p:ph type="sldNum" sz="quarter" idx="12"/>
          </p:nvPr>
        </p:nvSpPr>
        <p:spPr/>
        <p:txBody>
          <a:bodyPr/>
          <a:lstStyle/>
          <a:p>
            <a:fld id="{A8537B7A-7510-410A-AA53-45D600DA0276}" type="slidenum">
              <a:rPr lang="zh-CN" altLang="en-US" smtClean="0"/>
              <a:t>2</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Part.05</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总结与展望</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C85348F2-831A-0C13-7E3A-3DF117F1263F}"/>
              </a:ext>
            </a:extLst>
          </p:cNvPr>
          <p:cNvSpPr>
            <a:spLocks noGrp="1"/>
          </p:cNvSpPr>
          <p:nvPr>
            <p:ph type="sldNum" sz="quarter" idx="12"/>
          </p:nvPr>
        </p:nvSpPr>
        <p:spPr/>
        <p:txBody>
          <a:bodyPr/>
          <a:lstStyle/>
          <a:p>
            <a:fld id="{A8537B7A-7510-410A-AA53-45D600DA0276}" type="slidenum">
              <a:rPr lang="zh-CN" altLang="en-US" smtClean="0"/>
              <a:t>20</a:t>
            </a:fld>
            <a:endParaRPr lang="zh-CN" altLang="en-US"/>
          </a:p>
        </p:txBody>
      </p:sp>
      <p:pic>
        <p:nvPicPr>
          <p:cNvPr id="2" name="图形 1">
            <a:extLst>
              <a:ext uri="{FF2B5EF4-FFF2-40B4-BE49-F238E27FC236}">
                <a16:creationId xmlns:a16="http://schemas.microsoft.com/office/drawing/2014/main" id="{02D04FB4-5FD6-280E-CD3B-D710C56D5E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9570754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5.1 </a:t>
            </a:r>
            <a:r>
              <a:rPr lang="zh-CN" altLang="en-US" dirty="0">
                <a:sym typeface="+mn-lt"/>
              </a:rPr>
              <a:t>总结与展望</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B8FEECE5-AD28-6971-0964-B9FB292A42AA}"/>
              </a:ext>
            </a:extLst>
          </p:cNvPr>
          <p:cNvGrpSpPr/>
          <p:nvPr/>
        </p:nvGrpSpPr>
        <p:grpSpPr>
          <a:xfrm>
            <a:off x="4745673" y="2036180"/>
            <a:ext cx="6336174" cy="3844623"/>
            <a:chOff x="4565506" y="2219060"/>
            <a:chExt cx="6336174" cy="3844623"/>
          </a:xfrm>
        </p:grpSpPr>
        <p:grpSp>
          <p:nvGrpSpPr>
            <p:cNvPr id="33" name="组合 32">
              <a:extLst>
                <a:ext uri="{FF2B5EF4-FFF2-40B4-BE49-F238E27FC236}">
                  <a16:creationId xmlns:a16="http://schemas.microsoft.com/office/drawing/2014/main" id="{38BFA8E8-BB6B-12B4-6189-276518DD1AD6}"/>
                </a:ext>
              </a:extLst>
            </p:cNvPr>
            <p:cNvGrpSpPr/>
            <p:nvPr/>
          </p:nvGrpSpPr>
          <p:grpSpPr>
            <a:xfrm>
              <a:off x="4565506" y="2219060"/>
              <a:ext cx="6336174" cy="1059961"/>
              <a:chOff x="1263744" y="3798618"/>
              <a:chExt cx="7681913" cy="1059961"/>
            </a:xfrm>
          </p:grpSpPr>
          <p:sp>
            <p:nvSpPr>
              <p:cNvPr id="47" name="powerpoint template design by DAJU_PPT正版来源小红书大橘PPT微信DAJU_PPT请勿抄袭搬运！盗版必究！-1">
                <a:extLst>
                  <a:ext uri="{FF2B5EF4-FFF2-40B4-BE49-F238E27FC236}">
                    <a16:creationId xmlns:a16="http://schemas.microsoft.com/office/drawing/2014/main" id="{B468DCB8-CA51-D3B1-41A3-E802B63D89A0}"/>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结论一：</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48" name="powerpoint template design by DAJU_PPT正版来源小红书大橘PPT微信DAJU_PPT请勿抄袭搬运！盗版必究！-2">
                <a:extLst>
                  <a:ext uri="{FF2B5EF4-FFF2-40B4-BE49-F238E27FC236}">
                    <a16:creationId xmlns:a16="http://schemas.microsoft.com/office/drawing/2014/main" id="{C62A08D7-FAAF-9193-5567-7ECD5BB0CCC3}"/>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5" name="组合 54">
              <a:extLst>
                <a:ext uri="{FF2B5EF4-FFF2-40B4-BE49-F238E27FC236}">
                  <a16:creationId xmlns:a16="http://schemas.microsoft.com/office/drawing/2014/main" id="{FAB568E2-D121-A791-52BC-49A31922604F}"/>
                </a:ext>
              </a:extLst>
            </p:cNvPr>
            <p:cNvGrpSpPr/>
            <p:nvPr/>
          </p:nvGrpSpPr>
          <p:grpSpPr>
            <a:xfrm>
              <a:off x="4565506" y="3611391"/>
              <a:ext cx="6336174" cy="1059961"/>
              <a:chOff x="1263744" y="3798618"/>
              <a:chExt cx="7681913" cy="1059961"/>
            </a:xfrm>
          </p:grpSpPr>
          <p:sp>
            <p:nvSpPr>
              <p:cNvPr id="56" name="powerpoint template design by DAJU_PPT正版来源小红书大橘PPT微信DAJU_PPT请勿抄袭搬运！盗版必究！-3">
                <a:extLst>
                  <a:ext uri="{FF2B5EF4-FFF2-40B4-BE49-F238E27FC236}">
                    <a16:creationId xmlns:a16="http://schemas.microsoft.com/office/drawing/2014/main" id="{9528B621-CBAC-2A1E-AA3F-77C27E7C96A8}"/>
                  </a:ext>
                </a:extLst>
              </p:cNvPr>
              <p:cNvSpPr/>
              <p:nvPr/>
            </p:nvSpPr>
            <p:spPr>
              <a:xfrm>
                <a:off x="1263744" y="3798618"/>
                <a:ext cx="3783243" cy="365159"/>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结论二：</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57" name="powerpoint template design by DAJU_PPT正版来源小红书大橘PPT微信DAJU_PPT请勿抄袭搬运！盗版必究！-4">
                <a:extLst>
                  <a:ext uri="{FF2B5EF4-FFF2-40B4-BE49-F238E27FC236}">
                    <a16:creationId xmlns:a16="http://schemas.microsoft.com/office/drawing/2014/main" id="{A61BAE3F-52ED-B8C1-070F-05B4973E9CB6}"/>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8" name="组合 57">
              <a:extLst>
                <a:ext uri="{FF2B5EF4-FFF2-40B4-BE49-F238E27FC236}">
                  <a16:creationId xmlns:a16="http://schemas.microsoft.com/office/drawing/2014/main" id="{072FFAE6-686F-7C18-829E-2A08D8622ADA}"/>
                </a:ext>
              </a:extLst>
            </p:cNvPr>
            <p:cNvGrpSpPr/>
            <p:nvPr/>
          </p:nvGrpSpPr>
          <p:grpSpPr>
            <a:xfrm>
              <a:off x="4565506" y="5003722"/>
              <a:ext cx="6336174" cy="1059961"/>
              <a:chOff x="1263744" y="3798618"/>
              <a:chExt cx="7681913" cy="1059961"/>
            </a:xfrm>
          </p:grpSpPr>
          <p:sp>
            <p:nvSpPr>
              <p:cNvPr id="59" name="powerpoint template design by DAJU_PPT正版来源小红书大橘PPT微信DAJU_PPT请勿抄袭搬运！盗版必究！-5">
                <a:extLst>
                  <a:ext uri="{FF2B5EF4-FFF2-40B4-BE49-F238E27FC236}">
                    <a16:creationId xmlns:a16="http://schemas.microsoft.com/office/drawing/2014/main" id="{AA0A9BE2-A3CD-EB40-5C81-CA404FD8E543}"/>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结论三：</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B8A72BF2-AB06-F7AA-AAF0-BE49D0751311}"/>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sp>
        <p:nvSpPr>
          <p:cNvPr id="3" name="powerpoint template design by DAJU_PPT正版来源小红书大橘PPT微信DAJU_PPT请勿抄袭搬运！盗版必究！">
            <a:extLst>
              <a:ext uri="{FF2B5EF4-FFF2-40B4-BE49-F238E27FC236}">
                <a16:creationId xmlns:a16="http://schemas.microsoft.com/office/drawing/2014/main" id="{76D77185-2E13-B78B-EB44-A098D805FC69}"/>
              </a:ext>
            </a:extLst>
          </p:cNvPr>
          <p:cNvSpPr/>
          <p:nvPr/>
        </p:nvSpPr>
        <p:spPr>
          <a:xfrm>
            <a:off x="425752" y="2036180"/>
            <a:ext cx="3852490" cy="3844623"/>
          </a:xfrm>
          <a:prstGeom prst="roundRect">
            <a:avLst>
              <a:gd name="adj" fmla="val 0"/>
            </a:avLst>
          </a:prstGeom>
          <a:blipFill dpi="0" rotWithShape="1">
            <a:blip r:embed="rId3"/>
            <a:srcRect/>
            <a:stretch>
              <a:fillRect l="-62244" r="-5902" b="-12468"/>
            </a:stretch>
          </a:blip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B5ADDDD9-2720-3EFE-B4B6-816DF07D173A}"/>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CC4A890-3120-2C7F-7906-E4E463DE589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F30FCB71-8E85-7918-266A-82A415D8AA4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E6FFB737-215A-A9DF-85DA-D5797823C511}"/>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8" name="TextBox 6">
            <a:extLst>
              <a:ext uri="{FF2B5EF4-FFF2-40B4-BE49-F238E27FC236}">
                <a16:creationId xmlns:a16="http://schemas.microsoft.com/office/drawing/2014/main" id="{6C10B262-2010-B7A2-4D87-800A5C18C99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9F278AA3-DDF8-0E0E-A937-5B7A57691CC6}"/>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3415276D-0189-0190-5E6B-897DAF51759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0">
            <a:extLst>
              <a:ext uri="{FF2B5EF4-FFF2-40B4-BE49-F238E27FC236}">
                <a16:creationId xmlns:a16="http://schemas.microsoft.com/office/drawing/2014/main" id="{0527F610-B9A3-0F30-3509-CCFA6E55C77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2" name="TextBox 11">
            <a:extLst>
              <a:ext uri="{FF2B5EF4-FFF2-40B4-BE49-F238E27FC236}">
                <a16:creationId xmlns:a16="http://schemas.microsoft.com/office/drawing/2014/main" id="{7F1D5F00-C0F2-EE27-2CB9-010DEA581F1B}"/>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总结与展望</a:t>
            </a:r>
          </a:p>
        </p:txBody>
      </p:sp>
      <p:cxnSp>
        <p:nvCxnSpPr>
          <p:cNvPr id="13" name="直接连接符 12">
            <a:extLst>
              <a:ext uri="{FF2B5EF4-FFF2-40B4-BE49-F238E27FC236}">
                <a16:creationId xmlns:a16="http://schemas.microsoft.com/office/drawing/2014/main" id="{D4592231-990C-4745-E931-924BCC63CE4C}"/>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231D3104-DA53-E2FC-FA14-8AD1D5D5B16E}"/>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灯片编号占位符 16">
            <a:extLst>
              <a:ext uri="{FF2B5EF4-FFF2-40B4-BE49-F238E27FC236}">
                <a16:creationId xmlns:a16="http://schemas.microsoft.com/office/drawing/2014/main" id="{0D0963A2-E3F2-92E8-6795-0F0B52A20A43}"/>
              </a:ext>
            </a:extLst>
          </p:cNvPr>
          <p:cNvSpPr>
            <a:spLocks noGrp="1"/>
          </p:cNvSpPr>
          <p:nvPr>
            <p:ph type="sldNum" sz="quarter" idx="12"/>
          </p:nvPr>
        </p:nvSpPr>
        <p:spPr/>
        <p:txBody>
          <a:bodyPr/>
          <a:lstStyle/>
          <a:p>
            <a:fld id="{A8537B7A-7510-410A-AA53-45D600DA0276}" type="slidenum">
              <a:rPr lang="zh-CN" altLang="en-US" smtClean="0"/>
              <a:t>21</a:t>
            </a:fld>
            <a:endParaRPr lang="zh-CN" altLang="en-US"/>
          </a:p>
        </p:txBody>
      </p:sp>
      <p:pic>
        <p:nvPicPr>
          <p:cNvPr id="14" name="图形 13">
            <a:extLst>
              <a:ext uri="{FF2B5EF4-FFF2-40B4-BE49-F238E27FC236}">
                <a16:creationId xmlns:a16="http://schemas.microsoft.com/office/drawing/2014/main" id="{E5600DB3-2A14-63C3-9557-4840752F850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5.2 </a:t>
            </a:r>
            <a:r>
              <a:rPr lang="zh-CN" altLang="en-US" dirty="0">
                <a:sym typeface="+mn-lt"/>
              </a:rPr>
              <a:t>总结与展望</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921C6AC-62C7-C5DA-B61F-74FBEBA7831F}"/>
              </a:ext>
            </a:extLst>
          </p:cNvPr>
          <p:cNvGrpSpPr/>
          <p:nvPr/>
        </p:nvGrpSpPr>
        <p:grpSpPr>
          <a:xfrm>
            <a:off x="1148875" y="1903936"/>
            <a:ext cx="9894250" cy="1658750"/>
            <a:chOff x="1217750" y="1903936"/>
            <a:chExt cx="9617754" cy="1658750"/>
          </a:xfrm>
        </p:grpSpPr>
        <p:sp>
          <p:nvSpPr>
            <p:cNvPr id="18" name="powerpoint template design by DAJU_PPT正版来源小红书大橘PPT微信DAJU_PPT请勿抄袭搬运！盗版必究！-1"/>
            <p:cNvSpPr/>
            <p:nvPr/>
          </p:nvSpPr>
          <p:spPr>
            <a:xfrm>
              <a:off x="1245664" y="1925640"/>
              <a:ext cx="9555685" cy="15939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powerpoint template design by DAJU_PPT正版来源小红书大橘PPT微信DAJU_PPT请勿抄袭搬运！盗版必究！-2"/>
            <p:cNvSpPr/>
            <p:nvPr/>
          </p:nvSpPr>
          <p:spPr>
            <a:xfrm>
              <a:off x="1217750" y="1903936"/>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rot="10800000">
              <a:off x="10475731" y="3202913"/>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a:off x="1436875" y="2171890"/>
              <a:ext cx="8928000" cy="1101455"/>
            </a:xfrm>
            <a:prstGeom prst="rect">
              <a:avLst/>
            </a:prstGeom>
          </p:spPr>
          <p:txBody>
            <a:bodyPr wrap="square">
              <a:spAutoFit/>
            </a:bodyPr>
            <a:lstStyle/>
            <a:p>
              <a:pPr>
                <a:lnSpc>
                  <a:spcPct val="130000"/>
                </a:lnSpc>
              </a:pPr>
              <a:r>
                <a:rPr lang="zh-CN" altLang="en-US" sz="2000" b="1" dirty="0">
                  <a:latin typeface="+mn-ea"/>
                  <a:cs typeface="+mn-ea"/>
                  <a:sym typeface="+mn-lt"/>
                </a:rPr>
                <a:t>论文结论</a:t>
              </a:r>
              <a:endParaRPr lang="en-US" altLang="zh-CN" sz="2000" b="1" dirty="0">
                <a:latin typeface="+mn-ea"/>
                <a:cs typeface="+mn-ea"/>
                <a:sym typeface="+mn-lt"/>
              </a:endParaRPr>
            </a:p>
            <a:p>
              <a:pPr>
                <a:lnSpc>
                  <a:spcPct val="130000"/>
                </a:lnSpc>
              </a:pPr>
              <a:r>
                <a:rPr lang="zh-CN" altLang="en-US" sz="1600" dirty="0">
                  <a:latin typeface="+mn-ea"/>
                  <a:cs typeface="+mn-ea"/>
                  <a:sym typeface="+mn-lt"/>
                </a:rPr>
                <a:t>在这里输入您的文本在这里输入您的文本在这里输入您的文本在这里输入您的文本这里输入您的文本在这里输入您的文本在这里输入您的文本</a:t>
              </a: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866EFBA4-C537-EA6E-E733-927F31958551}"/>
              </a:ext>
            </a:extLst>
          </p:cNvPr>
          <p:cNvGrpSpPr/>
          <p:nvPr/>
        </p:nvGrpSpPr>
        <p:grpSpPr>
          <a:xfrm>
            <a:off x="1148875" y="3931552"/>
            <a:ext cx="9894250" cy="608565"/>
            <a:chOff x="1263745" y="3782336"/>
            <a:chExt cx="9894250" cy="608565"/>
          </a:xfrm>
        </p:grpSpPr>
        <p:sp>
          <p:nvSpPr>
            <p:cNvPr id="25" name="powerpoint template design by DAJU_PPT正版来源小红书大橘PPT微信DAJU_PPT请勿抄袭搬运！盗版必究！-1"/>
            <p:cNvSpPr/>
            <p:nvPr/>
          </p:nvSpPr>
          <p:spPr>
            <a:xfrm>
              <a:off x="1263745" y="3798618"/>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01</a:t>
              </a:r>
              <a:endParaRPr lang="zh-CN" altLang="en-US" dirty="0">
                <a:solidFill>
                  <a:schemeClr val="bg1"/>
                </a:solidFill>
                <a:cs typeface="+mn-ea"/>
                <a:sym typeface="+mn-lt"/>
              </a:endParaRPr>
            </a:p>
          </p:txBody>
        </p:sp>
        <p:sp>
          <p:nvSpPr>
            <p:cNvPr id="33" name="powerpoint template design by DAJU_PPT正版来源小红书大橘PPT微信DAJU_PPT请勿抄袭搬运！盗版必究！-2">
              <a:extLst>
                <a:ext uri="{FF2B5EF4-FFF2-40B4-BE49-F238E27FC236}">
                  <a16:creationId xmlns:a16="http://schemas.microsoft.com/office/drawing/2014/main" id="{E8FB2F0B-8D08-DBD1-7876-0D469E27E98D}"/>
                </a:ext>
              </a:extLst>
            </p:cNvPr>
            <p:cNvSpPr txBox="1"/>
            <p:nvPr/>
          </p:nvSpPr>
          <p:spPr>
            <a:xfrm>
              <a:off x="2010167" y="3782336"/>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A5F8C3E7-A1EE-87AF-E6CB-F37490DB4D78}"/>
              </a:ext>
            </a:extLst>
          </p:cNvPr>
          <p:cNvGrpSpPr/>
          <p:nvPr/>
        </p:nvGrpSpPr>
        <p:grpSpPr>
          <a:xfrm>
            <a:off x="1148875" y="4871272"/>
            <a:ext cx="9894250" cy="608565"/>
            <a:chOff x="1263745" y="4713492"/>
            <a:chExt cx="9894250" cy="608565"/>
          </a:xfrm>
        </p:grpSpPr>
        <p:sp>
          <p:nvSpPr>
            <p:cNvPr id="31" name="powerpoint template design by DAJU_PPT正版来源小红书大橘PPT微信DAJU_PPT请勿抄袭搬运！盗版必究！-1"/>
            <p:cNvSpPr/>
            <p:nvPr/>
          </p:nvSpPr>
          <p:spPr>
            <a:xfrm>
              <a:off x="1263745" y="4729774"/>
              <a:ext cx="576000" cy="5760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02</a:t>
              </a:r>
              <a:endParaRPr lang="zh-CN" altLang="en-US" dirty="0">
                <a:solidFill>
                  <a:schemeClr val="bg1"/>
                </a:solidFill>
                <a:cs typeface="+mn-ea"/>
                <a:sym typeface="+mn-lt"/>
              </a:endParaRPr>
            </a:p>
          </p:txBody>
        </p:sp>
        <p:sp>
          <p:nvSpPr>
            <p:cNvPr id="43" name="powerpoint template design by DAJU_PPT正版来源小红书大橘PPT微信DAJU_PPT请勿抄袭搬运！盗版必究！-2">
              <a:extLst>
                <a:ext uri="{FF2B5EF4-FFF2-40B4-BE49-F238E27FC236}">
                  <a16:creationId xmlns:a16="http://schemas.microsoft.com/office/drawing/2014/main" id="{F9EBFD7B-0304-AAA9-DDD2-EF0A48F11FF0}"/>
                </a:ext>
              </a:extLst>
            </p:cNvPr>
            <p:cNvSpPr txBox="1"/>
            <p:nvPr/>
          </p:nvSpPr>
          <p:spPr>
            <a:xfrm>
              <a:off x="2010167" y="4713492"/>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B4EB1BAE-ADC4-87E5-E742-9453AFD7394D}"/>
              </a:ext>
            </a:extLst>
          </p:cNvPr>
          <p:cNvGrpSpPr/>
          <p:nvPr/>
        </p:nvGrpSpPr>
        <p:grpSpPr>
          <a:xfrm>
            <a:off x="1148875" y="5810991"/>
            <a:ext cx="9894250" cy="608565"/>
            <a:chOff x="1263745" y="5661775"/>
            <a:chExt cx="9894250" cy="608565"/>
          </a:xfrm>
        </p:grpSpPr>
        <p:sp>
          <p:nvSpPr>
            <p:cNvPr id="37" name="powerpoint template design by DAJU_PPT正版来源小红书大橘PPT微信DAJU_PPT请勿抄袭搬运！盗版必究！-1"/>
            <p:cNvSpPr/>
            <p:nvPr/>
          </p:nvSpPr>
          <p:spPr>
            <a:xfrm>
              <a:off x="1263745" y="5678057"/>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03</a:t>
              </a:r>
              <a:endParaRPr lang="zh-CN" altLang="en-US" dirty="0">
                <a:solidFill>
                  <a:schemeClr val="bg1"/>
                </a:solidFill>
                <a:cs typeface="+mn-ea"/>
                <a:sym typeface="+mn-lt"/>
              </a:endParaRPr>
            </a:p>
          </p:txBody>
        </p:sp>
        <p:sp>
          <p:nvSpPr>
            <p:cNvPr id="44" name="powerpoint template design by DAJU_PPT正版来源小红书大橘PPT微信DAJU_PPT请勿抄袭搬运！盗版必究！-2">
              <a:extLst>
                <a:ext uri="{FF2B5EF4-FFF2-40B4-BE49-F238E27FC236}">
                  <a16:creationId xmlns:a16="http://schemas.microsoft.com/office/drawing/2014/main" id="{1A08258C-F945-46E5-96ED-FAA6DCB69D77}"/>
                </a:ext>
              </a:extLst>
            </p:cNvPr>
            <p:cNvSpPr txBox="1"/>
            <p:nvPr/>
          </p:nvSpPr>
          <p:spPr>
            <a:xfrm>
              <a:off x="2010167" y="5661775"/>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6" name="图片 5">
            <a:extLst>
              <a:ext uri="{FF2B5EF4-FFF2-40B4-BE49-F238E27FC236}">
                <a16:creationId xmlns:a16="http://schemas.microsoft.com/office/drawing/2014/main" id="{1BC06374-B84C-9E2A-66F9-D805A1C8A0D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3AA09EDB-E3E6-3EDF-687D-8210F38A1BC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F3B397F0-150D-2F94-339E-BC51F7A7A4C4}"/>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D4D03D1F-4C55-3E1C-30B1-518D6C5A63B3}"/>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C396287E-657E-C079-0434-67A0D849CDD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018331FE-4DFA-BFBC-DFC0-9583222A9A92}"/>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7FB36449-D734-C245-292F-62E1562E7DA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0">
            <a:extLst>
              <a:ext uri="{FF2B5EF4-FFF2-40B4-BE49-F238E27FC236}">
                <a16:creationId xmlns:a16="http://schemas.microsoft.com/office/drawing/2014/main" id="{78C369C1-7AAE-C0B6-171F-F362E1D3990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4" name="TextBox 11">
            <a:extLst>
              <a:ext uri="{FF2B5EF4-FFF2-40B4-BE49-F238E27FC236}">
                <a16:creationId xmlns:a16="http://schemas.microsoft.com/office/drawing/2014/main" id="{F364E43B-367F-D79D-8435-164B139A6E8E}"/>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总结与展望</a:t>
            </a:r>
          </a:p>
        </p:txBody>
      </p:sp>
      <p:cxnSp>
        <p:nvCxnSpPr>
          <p:cNvPr id="15" name="直接连接符 14">
            <a:extLst>
              <a:ext uri="{FF2B5EF4-FFF2-40B4-BE49-F238E27FC236}">
                <a16:creationId xmlns:a16="http://schemas.microsoft.com/office/drawing/2014/main" id="{ECD62B6E-1D88-D772-85F1-8FE64DE27809}"/>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34C00A01-0458-6CC7-D076-C49E97CC96E7}"/>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BFFDE316-2822-ED94-0468-3F5E7DD779BF}"/>
              </a:ext>
            </a:extLst>
          </p:cNvPr>
          <p:cNvSpPr>
            <a:spLocks noGrp="1"/>
          </p:cNvSpPr>
          <p:nvPr>
            <p:ph type="sldNum" sz="quarter" idx="12"/>
          </p:nvPr>
        </p:nvSpPr>
        <p:spPr/>
        <p:txBody>
          <a:bodyPr/>
          <a:lstStyle/>
          <a:p>
            <a:fld id="{A8537B7A-7510-410A-AA53-45D600DA0276}" type="slidenum">
              <a:rPr lang="zh-CN" altLang="en-US" smtClean="0"/>
              <a:t>22</a:t>
            </a:fld>
            <a:endParaRPr lang="zh-CN" altLang="en-US"/>
          </a:p>
        </p:txBody>
      </p:sp>
      <p:pic>
        <p:nvPicPr>
          <p:cNvPr id="17" name="图形 16">
            <a:extLst>
              <a:ext uri="{FF2B5EF4-FFF2-40B4-BE49-F238E27FC236}">
                <a16:creationId xmlns:a16="http://schemas.microsoft.com/office/drawing/2014/main" id="{AB0C0DB0-4F48-74A6-84AC-3BA1CC1728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5.3 </a:t>
            </a:r>
            <a:r>
              <a:rPr lang="zh-CN" altLang="en-US" dirty="0">
                <a:sym typeface="+mn-lt"/>
              </a:rPr>
              <a:t>亮点与不足</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C73A1D3A-7071-65A2-6491-82BCA459EBBE}"/>
              </a:ext>
            </a:extLst>
          </p:cNvPr>
          <p:cNvGrpSpPr/>
          <p:nvPr/>
        </p:nvGrpSpPr>
        <p:grpSpPr>
          <a:xfrm>
            <a:off x="3048955" y="2342907"/>
            <a:ext cx="6094090" cy="2583835"/>
            <a:chOff x="2900379" y="2342907"/>
            <a:chExt cx="6094090" cy="2583835"/>
          </a:xfrm>
        </p:grpSpPr>
        <p:sp>
          <p:nvSpPr>
            <p:cNvPr id="18" name="powerpoint template design by DAJU_PPT正版来源小红书大橘PPT微信DAJU_PPT请勿抄袭搬运！盗版必究！-1"/>
            <p:cNvSpPr/>
            <p:nvPr/>
          </p:nvSpPr>
          <p:spPr>
            <a:xfrm>
              <a:off x="5414537"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0" name="powerpoint template design by DAJU_PPT正版来源小红书大橘PPT微信DAJU_PPT请勿抄袭搬运！盗版必究！-2"/>
            <p:cNvSpPr/>
            <p:nvPr/>
          </p:nvSpPr>
          <p:spPr>
            <a:xfrm flipH="1">
              <a:off x="2900379"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flipH="1" flipV="1">
              <a:off x="5231678"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flipV="1">
              <a:off x="5414534"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4B642750-62B7-77FA-DF05-4537728F3CD1}"/>
              </a:ext>
            </a:extLst>
          </p:cNvPr>
          <p:cNvGrpSpPr/>
          <p:nvPr/>
        </p:nvGrpSpPr>
        <p:grpSpPr>
          <a:xfrm>
            <a:off x="560193" y="2598444"/>
            <a:ext cx="3631436" cy="2252938"/>
            <a:chOff x="560193" y="2598444"/>
            <a:chExt cx="3631436" cy="2252938"/>
          </a:xfrm>
        </p:grpSpPr>
        <p:sp>
          <p:nvSpPr>
            <p:cNvPr id="32" name="powerpoint template design by DAJU_PPT正版来源小红书大橘PPT微信DAJU_PPT请勿抄袭搬运！盗版必究！-1"/>
            <p:cNvSpPr/>
            <p:nvPr/>
          </p:nvSpPr>
          <p:spPr>
            <a:xfrm>
              <a:off x="2005986"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亮点</a:t>
              </a:r>
            </a:p>
          </p:txBody>
        </p:sp>
        <p:sp>
          <p:nvSpPr>
            <p:cNvPr id="33" name="powerpoint template design by DAJU_PPT正版来源小红书大橘PPT微信DAJU_PPT请勿抄袭搬运！盗版必究！-2">
              <a:extLst>
                <a:ext uri="{FF2B5EF4-FFF2-40B4-BE49-F238E27FC236}">
                  <a16:creationId xmlns:a16="http://schemas.microsoft.com/office/drawing/2014/main" id="{141A6219-45C5-4231-9271-8F3D1FC91925}"/>
                </a:ext>
              </a:extLst>
            </p:cNvPr>
            <p:cNvSpPr txBox="1">
              <a:spLocks/>
            </p:cNvSpPr>
            <p:nvPr/>
          </p:nvSpPr>
          <p:spPr>
            <a:xfrm>
              <a:off x="560193"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16AD9E88-E470-CE0C-4E87-8D462316D652}"/>
              </a:ext>
            </a:extLst>
          </p:cNvPr>
          <p:cNvGrpSpPr/>
          <p:nvPr/>
        </p:nvGrpSpPr>
        <p:grpSpPr>
          <a:xfrm>
            <a:off x="8000371" y="2598444"/>
            <a:ext cx="3631436" cy="2252938"/>
            <a:chOff x="7762536" y="2598444"/>
            <a:chExt cx="3631436" cy="2252938"/>
          </a:xfrm>
        </p:grpSpPr>
        <p:sp>
          <p:nvSpPr>
            <p:cNvPr id="36" name="powerpoint template design by DAJU_PPT正版来源小红书大橘PPT微信DAJU_PPT请勿抄袭搬运！盗版必究！-1"/>
            <p:cNvSpPr/>
            <p:nvPr/>
          </p:nvSpPr>
          <p:spPr>
            <a:xfrm>
              <a:off x="9229441"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不足</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508FE9D1-636A-1ED5-D201-ABE4DBC89AF2}"/>
                </a:ext>
              </a:extLst>
            </p:cNvPr>
            <p:cNvSpPr txBox="1">
              <a:spLocks/>
            </p:cNvSpPr>
            <p:nvPr/>
          </p:nvSpPr>
          <p:spPr>
            <a:xfrm>
              <a:off x="7762536"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5" name="图片 4">
            <a:extLst>
              <a:ext uri="{FF2B5EF4-FFF2-40B4-BE49-F238E27FC236}">
                <a16:creationId xmlns:a16="http://schemas.microsoft.com/office/drawing/2014/main" id="{51BF3166-98A7-FBD3-1E32-8ABFA79BEFB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6" name="矩形 4">
            <a:extLst>
              <a:ext uri="{FF2B5EF4-FFF2-40B4-BE49-F238E27FC236}">
                <a16:creationId xmlns:a16="http://schemas.microsoft.com/office/drawing/2014/main" id="{8CDDF5CA-6253-F84A-5B22-6E214582432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7" name="直接连接符 6">
            <a:extLst>
              <a:ext uri="{FF2B5EF4-FFF2-40B4-BE49-F238E27FC236}">
                <a16:creationId xmlns:a16="http://schemas.microsoft.com/office/drawing/2014/main" id="{907C587D-B8FE-0C28-6446-ADD75DE823B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563845CD-D19E-BAC4-7A97-967A675BEA9B}"/>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9" name="TextBox 6">
            <a:extLst>
              <a:ext uri="{FF2B5EF4-FFF2-40B4-BE49-F238E27FC236}">
                <a16:creationId xmlns:a16="http://schemas.microsoft.com/office/drawing/2014/main" id="{36BE89D2-8873-6801-2BF4-0AAECEE7BF45}"/>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32BEAF32-5400-E934-121B-F3ABFEFB076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72E13DC2-F2AB-5C43-51E9-9D9948CBDEEC}"/>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0">
            <a:extLst>
              <a:ext uri="{FF2B5EF4-FFF2-40B4-BE49-F238E27FC236}">
                <a16:creationId xmlns:a16="http://schemas.microsoft.com/office/drawing/2014/main" id="{6107D66A-677B-2D12-422F-81B78AF44AD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TextBox 11">
            <a:extLst>
              <a:ext uri="{FF2B5EF4-FFF2-40B4-BE49-F238E27FC236}">
                <a16:creationId xmlns:a16="http://schemas.microsoft.com/office/drawing/2014/main" id="{4D53CB71-1DFD-A7F9-5450-366C3CF8952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总结与展望</a:t>
            </a:r>
          </a:p>
        </p:txBody>
      </p:sp>
      <p:cxnSp>
        <p:nvCxnSpPr>
          <p:cNvPr id="14" name="直接连接符 13">
            <a:extLst>
              <a:ext uri="{FF2B5EF4-FFF2-40B4-BE49-F238E27FC236}">
                <a16:creationId xmlns:a16="http://schemas.microsoft.com/office/drawing/2014/main" id="{D5B3C5E9-CAF9-D8BA-6F2B-2B837649CB91}"/>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598FD2C8-68CE-77E5-DC8C-E14C77F1F71D}"/>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灯片编号占位符 18">
            <a:extLst>
              <a:ext uri="{FF2B5EF4-FFF2-40B4-BE49-F238E27FC236}">
                <a16:creationId xmlns:a16="http://schemas.microsoft.com/office/drawing/2014/main" id="{3867ECD0-7C38-A292-6CB8-20C40B928188}"/>
              </a:ext>
            </a:extLst>
          </p:cNvPr>
          <p:cNvSpPr>
            <a:spLocks noGrp="1"/>
          </p:cNvSpPr>
          <p:nvPr>
            <p:ph type="sldNum" sz="quarter" idx="12"/>
          </p:nvPr>
        </p:nvSpPr>
        <p:spPr/>
        <p:txBody>
          <a:bodyPr/>
          <a:lstStyle/>
          <a:p>
            <a:fld id="{A8537B7A-7510-410A-AA53-45D600DA0276}" type="slidenum">
              <a:rPr lang="zh-CN" altLang="en-US" smtClean="0"/>
              <a:t>23</a:t>
            </a:fld>
            <a:endParaRPr lang="zh-CN" altLang="en-US"/>
          </a:p>
        </p:txBody>
      </p:sp>
      <p:pic>
        <p:nvPicPr>
          <p:cNvPr id="15" name="图形 14">
            <a:extLst>
              <a:ext uri="{FF2B5EF4-FFF2-40B4-BE49-F238E27FC236}">
                <a16:creationId xmlns:a16="http://schemas.microsoft.com/office/drawing/2014/main" id="{490141FE-4BB9-6DEA-F0F6-B0AAECC0FB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11F9829-79E0-FA2A-8703-8D17C253917E}"/>
              </a:ext>
            </a:extLst>
          </p:cNvPr>
          <p:cNvGrpSpPr/>
          <p:nvPr/>
        </p:nvGrpSpPr>
        <p:grpSpPr>
          <a:xfrm>
            <a:off x="1018299" y="2030309"/>
            <a:ext cx="10155403" cy="4122889"/>
            <a:chOff x="1500304" y="2192355"/>
            <a:chExt cx="10155403" cy="4122889"/>
          </a:xfrm>
        </p:grpSpPr>
        <p:grpSp>
          <p:nvGrpSpPr>
            <p:cNvPr id="2" name="组合 1">
              <a:extLst>
                <a:ext uri="{FF2B5EF4-FFF2-40B4-BE49-F238E27FC236}">
                  <a16:creationId xmlns:a16="http://schemas.microsoft.com/office/drawing/2014/main" id="{A927D0E7-6456-BA6A-1D34-9AAA06524812}"/>
                </a:ext>
              </a:extLst>
            </p:cNvPr>
            <p:cNvGrpSpPr/>
            <p:nvPr/>
          </p:nvGrpSpPr>
          <p:grpSpPr>
            <a:xfrm>
              <a:off x="1500304" y="2192355"/>
              <a:ext cx="10155402" cy="928652"/>
              <a:chOff x="1500304" y="2192355"/>
              <a:chExt cx="10155402" cy="928652"/>
            </a:xfrm>
          </p:grpSpPr>
          <p:sp>
            <p:nvSpPr>
              <p:cNvPr id="20" name="powerpoint template design by DAJU_PPT正版来源小红书大橘PPT微信DAJU_PPT请勿抄袭搬运！盗版必究！-1"/>
              <p:cNvSpPr txBox="1"/>
              <p:nvPr/>
            </p:nvSpPr>
            <p:spPr>
              <a:xfrm>
                <a:off x="5559463" y="2192355"/>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25" name="powerpoint template design by DAJU_PPT正版来源小红书大橘PPT微信DAJU_PPT请勿抄袭搬运！盗版必究！-2"/>
              <p:cNvSpPr/>
              <p:nvPr/>
            </p:nvSpPr>
            <p:spPr>
              <a:xfrm>
                <a:off x="1793696" y="222185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2" name="powerpoint template design by DAJU_PPT正版来源小红书大橘PPT微信DAJU_PPT请勿抄袭搬运！盗版必究！-3"/>
              <p:cNvSpPr/>
              <p:nvPr/>
            </p:nvSpPr>
            <p:spPr>
              <a:xfrm>
                <a:off x="1500304" y="2320644"/>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6" name="powerpoint template design by DAJU_PPT正版来源小红书大橘PPT微信DAJU_PPT请勿抄袭搬运！盗版必究！-4"/>
              <p:cNvSpPr txBox="1"/>
              <p:nvPr/>
            </p:nvSpPr>
            <p:spPr>
              <a:xfrm>
                <a:off x="1591723" y="2446239"/>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01</a:t>
                </a:r>
                <a:endParaRPr lang="zh-CN" altLang="en-US" sz="2135" b="1" dirty="0">
                  <a:solidFill>
                    <a:schemeClr val="bg1"/>
                  </a:solidFill>
                  <a:cs typeface="+mn-ea"/>
                  <a:sym typeface="+mn-lt"/>
                </a:endParaRPr>
              </a:p>
            </p:txBody>
          </p:sp>
          <p:sp>
            <p:nvSpPr>
              <p:cNvPr id="44" name="powerpoint template design by DAJU_PPT正版来源小红书大橘PPT微信DAJU_PPT请勿抄袭搬运！盗版必究！-5"/>
              <p:cNvSpPr txBox="1"/>
              <p:nvPr/>
            </p:nvSpPr>
            <p:spPr>
              <a:xfrm>
                <a:off x="2374055" y="2502793"/>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发展方向一</a:t>
                </a:r>
              </a:p>
            </p:txBody>
          </p:sp>
        </p:grpSp>
        <p:grpSp>
          <p:nvGrpSpPr>
            <p:cNvPr id="3" name="组合 2">
              <a:extLst>
                <a:ext uri="{FF2B5EF4-FFF2-40B4-BE49-F238E27FC236}">
                  <a16:creationId xmlns:a16="http://schemas.microsoft.com/office/drawing/2014/main" id="{AA03E27E-8D6D-A265-DEE2-023F4489E70A}"/>
                </a:ext>
              </a:extLst>
            </p:cNvPr>
            <p:cNvGrpSpPr/>
            <p:nvPr/>
          </p:nvGrpSpPr>
          <p:grpSpPr>
            <a:xfrm>
              <a:off x="1500304" y="3789474"/>
              <a:ext cx="10155403" cy="928652"/>
              <a:chOff x="1500304" y="3645063"/>
              <a:chExt cx="10155403" cy="928652"/>
            </a:xfrm>
          </p:grpSpPr>
          <p:sp>
            <p:nvSpPr>
              <p:cNvPr id="18" name="powerpoint template design by DAJU_PPT正版来源小红书大橘PPT微信DAJU_PPT请勿抄袭搬运！盗版必究！-6"/>
              <p:cNvSpPr/>
              <p:nvPr/>
            </p:nvSpPr>
            <p:spPr>
              <a:xfrm>
                <a:off x="1793696" y="3674560"/>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7"/>
              <p:cNvSpPr txBox="1"/>
              <p:nvPr/>
            </p:nvSpPr>
            <p:spPr>
              <a:xfrm>
                <a:off x="5559464" y="3645063"/>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9" name="powerpoint template design by DAJU_PPT正版来源小红书大橘PPT微信DAJU_PPT请勿抄袭搬运！盗版必究！-8"/>
              <p:cNvSpPr/>
              <p:nvPr/>
            </p:nvSpPr>
            <p:spPr>
              <a:xfrm>
                <a:off x="1500304" y="3773352"/>
                <a:ext cx="672074" cy="672075"/>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0" name="powerpoint template design by DAJU_PPT正版来源小红书大橘PPT微信DAJU_PPT请勿抄袭搬运！盗版必究！-9"/>
              <p:cNvSpPr txBox="1"/>
              <p:nvPr/>
            </p:nvSpPr>
            <p:spPr>
              <a:xfrm>
                <a:off x="1591723" y="3898947"/>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02</a:t>
                </a:r>
                <a:endParaRPr lang="zh-CN" altLang="en-US" sz="2135" b="1" dirty="0">
                  <a:solidFill>
                    <a:schemeClr val="bg1"/>
                  </a:solidFill>
                  <a:cs typeface="+mn-ea"/>
                  <a:sym typeface="+mn-lt"/>
                </a:endParaRPr>
              </a:p>
            </p:txBody>
          </p:sp>
          <p:sp>
            <p:nvSpPr>
              <p:cNvPr id="45" name="powerpoint template design by DAJU_PPT正版来源小红书大橘PPT微信DAJU_PPT请勿抄袭搬运！盗版必究！-10"/>
              <p:cNvSpPr txBox="1"/>
              <p:nvPr/>
            </p:nvSpPr>
            <p:spPr>
              <a:xfrm>
                <a:off x="2374055" y="3955501"/>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发展方向二</a:t>
                </a:r>
              </a:p>
            </p:txBody>
          </p:sp>
        </p:grpSp>
        <p:grpSp>
          <p:nvGrpSpPr>
            <p:cNvPr id="4" name="组合 3">
              <a:extLst>
                <a:ext uri="{FF2B5EF4-FFF2-40B4-BE49-F238E27FC236}">
                  <a16:creationId xmlns:a16="http://schemas.microsoft.com/office/drawing/2014/main" id="{42A5E081-7F94-4734-37DD-59222101CE7A}"/>
                </a:ext>
              </a:extLst>
            </p:cNvPr>
            <p:cNvGrpSpPr/>
            <p:nvPr/>
          </p:nvGrpSpPr>
          <p:grpSpPr>
            <a:xfrm>
              <a:off x="1500304" y="5386592"/>
              <a:ext cx="10155401" cy="928652"/>
              <a:chOff x="1500304" y="5386592"/>
              <a:chExt cx="10155401" cy="928652"/>
            </a:xfrm>
          </p:grpSpPr>
          <p:sp>
            <p:nvSpPr>
              <p:cNvPr id="23" name="powerpoint template design by DAJU_PPT正版来源小红书大橘PPT微信DAJU_PPT请勿抄袭搬运！盗版必究！-11"/>
              <p:cNvSpPr txBox="1"/>
              <p:nvPr/>
            </p:nvSpPr>
            <p:spPr>
              <a:xfrm>
                <a:off x="5559463" y="5386592"/>
                <a:ext cx="6096242"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7" name="powerpoint template design by DAJU_PPT正版来源小红书大橘PPT微信DAJU_PPT请勿抄袭搬运！盗版必究！-12"/>
              <p:cNvSpPr/>
              <p:nvPr/>
            </p:nvSpPr>
            <p:spPr>
              <a:xfrm>
                <a:off x="1793696" y="541608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2" name="powerpoint template design by DAJU_PPT正版来源小红书大橘PPT微信DAJU_PPT请勿抄袭搬运！盗版必究！-13"/>
              <p:cNvSpPr/>
              <p:nvPr/>
            </p:nvSpPr>
            <p:spPr>
              <a:xfrm>
                <a:off x="1500304" y="5514881"/>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3" name="powerpoint template design by DAJU_PPT正版来源小红书大橘PPT微信DAJU_PPT请勿抄袭搬运！盗版必究！-14"/>
              <p:cNvSpPr txBox="1"/>
              <p:nvPr/>
            </p:nvSpPr>
            <p:spPr>
              <a:xfrm>
                <a:off x="1591723" y="5640476"/>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03</a:t>
                </a:r>
                <a:endParaRPr lang="zh-CN" altLang="en-US" sz="2135" b="1" dirty="0">
                  <a:solidFill>
                    <a:schemeClr val="bg1"/>
                  </a:solidFill>
                  <a:cs typeface="+mn-ea"/>
                  <a:sym typeface="+mn-lt"/>
                </a:endParaRPr>
              </a:p>
            </p:txBody>
          </p:sp>
          <p:sp>
            <p:nvSpPr>
              <p:cNvPr id="46" name="powerpoint template design by DAJU_PPT正版来源小红书大橘PPT微信DAJU_PPT请勿抄袭搬运！盗版必究！-15"/>
              <p:cNvSpPr txBox="1"/>
              <p:nvPr/>
            </p:nvSpPr>
            <p:spPr>
              <a:xfrm>
                <a:off x="2374055" y="5697030"/>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发展方向三</a:t>
                </a:r>
              </a:p>
            </p:txBody>
          </p:sp>
        </p:grpSp>
      </p:grpSp>
      <p:sp>
        <p:nvSpPr>
          <p:cNvPr id="50" name="powerpoint template design by DAJU_PPT正版来源小红书大橘PPT微信DAJU_PPT请勿抄袭搬运！盗版必究！">
            <a:extLst>
              <a:ext uri="{FF2B5EF4-FFF2-40B4-BE49-F238E27FC236}">
                <a16:creationId xmlns:a16="http://schemas.microsoft.com/office/drawing/2014/main" id="{50F18367-8E13-306E-785A-D4AC43621DEA}"/>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5.4 </a:t>
            </a:r>
            <a:r>
              <a:rPr lang="zh-CN" altLang="en-US" dirty="0">
                <a:sym typeface="+mn-lt"/>
              </a:rPr>
              <a:t>未来发展方向</a:t>
            </a:r>
          </a:p>
        </p:txBody>
      </p:sp>
      <p:pic>
        <p:nvPicPr>
          <p:cNvPr id="6" name="图片 5">
            <a:extLst>
              <a:ext uri="{FF2B5EF4-FFF2-40B4-BE49-F238E27FC236}">
                <a16:creationId xmlns:a16="http://schemas.microsoft.com/office/drawing/2014/main" id="{ECB75516-DCE3-7FE6-9E39-7676B18C4B8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FB6A2510-4CDA-1DE9-0466-E64F1E00094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0554EE18-B0E6-1E8E-C888-486CA4DDAF9B}"/>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600B759-B5CB-583D-35AA-96BFAC4FBB67}"/>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D9B94E23-AFCB-E67D-AA4C-C89419C0EBF0}"/>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9F82BD39-E7B5-A7A9-64D7-0B80353A7C1F}"/>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17ADB3D0-D3DB-0A51-5853-1A965FC8F0F5}"/>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0">
            <a:extLst>
              <a:ext uri="{FF2B5EF4-FFF2-40B4-BE49-F238E27FC236}">
                <a16:creationId xmlns:a16="http://schemas.microsoft.com/office/drawing/2014/main" id="{F6F39D26-E8A4-E02E-C421-A24F2AD4555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4" name="TextBox 11">
            <a:extLst>
              <a:ext uri="{FF2B5EF4-FFF2-40B4-BE49-F238E27FC236}">
                <a16:creationId xmlns:a16="http://schemas.microsoft.com/office/drawing/2014/main" id="{2897C0E7-D079-1E73-BEDB-EE360FBDBE8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总结与展望</a:t>
            </a:r>
          </a:p>
        </p:txBody>
      </p:sp>
      <p:cxnSp>
        <p:nvCxnSpPr>
          <p:cNvPr id="15" name="直接连接符 14">
            <a:extLst>
              <a:ext uri="{FF2B5EF4-FFF2-40B4-BE49-F238E27FC236}">
                <a16:creationId xmlns:a16="http://schemas.microsoft.com/office/drawing/2014/main" id="{FA1B8AE9-E0C5-6EDE-A70D-FF52EFC3169B}"/>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99FD89D-9340-9C01-D2B6-12202CF2BF51}"/>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8A0A4C5B-7E25-9FB7-F491-988CD4DDAA27}"/>
              </a:ext>
            </a:extLst>
          </p:cNvPr>
          <p:cNvSpPr>
            <a:spLocks noGrp="1"/>
          </p:cNvSpPr>
          <p:nvPr>
            <p:ph type="sldNum" sz="quarter" idx="12"/>
          </p:nvPr>
        </p:nvSpPr>
        <p:spPr/>
        <p:txBody>
          <a:bodyPr/>
          <a:lstStyle/>
          <a:p>
            <a:fld id="{A8537B7A-7510-410A-AA53-45D600DA0276}" type="slidenum">
              <a:rPr lang="zh-CN" altLang="en-US" smtClean="0"/>
              <a:t>24</a:t>
            </a:fld>
            <a:endParaRPr lang="zh-CN" altLang="en-US"/>
          </a:p>
        </p:txBody>
      </p:sp>
      <p:pic>
        <p:nvPicPr>
          <p:cNvPr id="17" name="图形 16">
            <a:extLst>
              <a:ext uri="{FF2B5EF4-FFF2-40B4-BE49-F238E27FC236}">
                <a16:creationId xmlns:a16="http://schemas.microsoft.com/office/drawing/2014/main" id="{B7177EAA-AE01-6500-2ADC-1351BF004F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5.5 </a:t>
            </a:r>
            <a:r>
              <a:rPr lang="zh-CN" altLang="en-US" dirty="0">
                <a:sym typeface="+mn-lt"/>
              </a:rPr>
              <a:t>参考文献</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owerpoint template design by DAJU_PPT正版来源小红书大橘PPT微信DAJU_PPT请勿抄袭搬运！盗版必究！">
            <a:extLst>
              <a:ext uri="{FF2B5EF4-FFF2-40B4-BE49-F238E27FC236}">
                <a16:creationId xmlns:a16="http://schemas.microsoft.com/office/drawing/2014/main" id="{FE3E6A38-0E72-9E8B-572D-EC7205C5372B}"/>
              </a:ext>
            </a:extLst>
          </p:cNvPr>
          <p:cNvSpPr/>
          <p:nvPr/>
        </p:nvSpPr>
        <p:spPr>
          <a:xfrm>
            <a:off x="473580" y="1661145"/>
            <a:ext cx="11216846" cy="4901726"/>
          </a:xfrm>
          <a:prstGeom prst="rect">
            <a:avLst/>
          </a:prstGeom>
        </p:spPr>
        <p:txBody>
          <a:bodyPr wrap="square">
            <a:spAutoFit/>
          </a:bodyPr>
          <a:lstStyle/>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面向单元体的航空发动机健康状态评估与预测方法研究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2012,05.</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中文论坛</a:t>
            </a: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神经网络</a:t>
            </a:r>
            <a:r>
              <a:rPr lang="en-US" altLang="zh-CN" sz="1400" kern="100" dirty="0">
                <a:solidFill>
                  <a:srgbClr val="000000"/>
                </a:solidFill>
                <a:latin typeface="+mn-ea"/>
                <a:cs typeface="Times New Roman" panose="02020603050405020304" pitchFamily="18" charset="0"/>
              </a:rPr>
              <a:t>30</a:t>
            </a:r>
            <a:r>
              <a:rPr lang="zh-CN" altLang="zh-CN" sz="1400" kern="100" dirty="0">
                <a:solidFill>
                  <a:srgbClr val="000000"/>
                </a:solidFill>
                <a:latin typeface="+mn-ea"/>
                <a:cs typeface="Times New Roman" panose="02020603050405020304" pitchFamily="18" charset="0"/>
              </a:rPr>
              <a:t>个案例分析</a:t>
            </a:r>
            <a:r>
              <a:rPr lang="en-US" altLang="zh-CN" sz="1400" kern="100" dirty="0">
                <a:solidFill>
                  <a:srgbClr val="000000"/>
                </a:solidFill>
                <a:latin typeface="+mn-ea"/>
                <a:cs typeface="Times New Roman" panose="02020603050405020304" pitchFamily="18" charset="0"/>
              </a:rPr>
              <a:t>[M]. </a:t>
            </a:r>
            <a:r>
              <a:rPr lang="zh-CN" altLang="zh-CN" sz="1400" kern="100" dirty="0">
                <a:solidFill>
                  <a:srgbClr val="000000"/>
                </a:solidFill>
                <a:latin typeface="+mn-ea"/>
                <a:cs typeface="Times New Roman" panose="02020603050405020304" pitchFamily="18" charset="0"/>
              </a:rPr>
              <a:t>北京</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北京航空学院出版社</a:t>
            </a:r>
            <a:r>
              <a:rPr lang="en-US" altLang="zh-CN" sz="1400" kern="100" dirty="0">
                <a:solidFill>
                  <a:srgbClr val="000000"/>
                </a:solidFill>
                <a:latin typeface="+mn-ea"/>
                <a:cs typeface="Times New Roman" panose="02020603050405020304" pitchFamily="18" charset="0"/>
              </a:rPr>
              <a:t>, 2010:171~182.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李艳军</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民用飞机系统原理</a:t>
            </a:r>
            <a:r>
              <a:rPr lang="en-US" altLang="zh-CN" sz="1400" kern="100" dirty="0">
                <a:solidFill>
                  <a:srgbClr val="000000"/>
                </a:solidFill>
                <a:latin typeface="+mn-ea"/>
                <a:cs typeface="Times New Roman" panose="02020603050405020304" pitchFamily="18" charset="0"/>
              </a:rPr>
              <a:t>[M].</a:t>
            </a:r>
            <a:r>
              <a:rPr lang="zh-CN" altLang="zh-CN" sz="1400" kern="100" dirty="0">
                <a:solidFill>
                  <a:srgbClr val="000000"/>
                </a:solidFill>
                <a:latin typeface="+mn-ea"/>
                <a:cs typeface="Times New Roman" panose="02020603050405020304" pitchFamily="18" charset="0"/>
              </a:rPr>
              <a:t>南京：南京航空航天大学出版社</a:t>
            </a:r>
            <a:r>
              <a:rPr lang="en-US" altLang="zh-CN" sz="1400" kern="100" dirty="0">
                <a:solidFill>
                  <a:srgbClr val="000000"/>
                </a:solidFill>
                <a:latin typeface="+mn-ea"/>
                <a:cs typeface="Times New Roman" panose="02020603050405020304" pitchFamily="18" charset="0"/>
              </a:rPr>
              <a:t>.2007.07.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马麟龙</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基于部件建模与故障仿真的飞机空调系统辅助排故与排故模拟训练研究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2010,02.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王真寅</a:t>
            </a:r>
            <a:r>
              <a:rPr lang="en-US" altLang="zh-CN" sz="1400" kern="100" dirty="0">
                <a:solidFill>
                  <a:srgbClr val="000000"/>
                </a:solidFill>
                <a:latin typeface="+mn-ea"/>
                <a:cs typeface="Times New Roman" panose="02020603050405020304" pitchFamily="18" charset="0"/>
              </a:rPr>
              <a:t>.B737</a:t>
            </a:r>
            <a:r>
              <a:rPr lang="zh-CN" altLang="zh-CN" sz="1400" kern="100" dirty="0">
                <a:solidFill>
                  <a:srgbClr val="000000"/>
                </a:solidFill>
                <a:latin typeface="+mn-ea"/>
                <a:cs typeface="Times New Roman" panose="02020603050405020304" pitchFamily="18" charset="0"/>
              </a:rPr>
              <a:t>飞机空调系统与故障排除方法研究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郑州大学，</a:t>
            </a:r>
            <a:r>
              <a:rPr lang="en-US" altLang="zh-CN" sz="1400" kern="100" dirty="0">
                <a:solidFill>
                  <a:srgbClr val="000000"/>
                </a:solidFill>
                <a:latin typeface="+mn-ea"/>
                <a:cs typeface="Times New Roman" panose="02020603050405020304" pitchFamily="18" charset="0"/>
              </a:rPr>
              <a:t>2015,05.</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李书明，杨璐，但敏</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基于模糊层次分析法的飞机空调系统健康管理</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2011,05</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81~84.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梁坤</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左洪福</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李怀远</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丁旋</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刘若晨</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基于贝叶斯网络工况分类的民机引气系统异常检测</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宇航计测技术</a:t>
            </a:r>
            <a:r>
              <a:rPr lang="en-US" altLang="zh-CN" sz="1400" kern="100" dirty="0">
                <a:solidFill>
                  <a:srgbClr val="000000"/>
                </a:solidFill>
                <a:latin typeface="+mn-ea"/>
                <a:cs typeface="Times New Roman" panose="02020603050405020304" pitchFamily="18" charset="0"/>
              </a:rPr>
              <a:t>,2014,12.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赵鹏，蔡忠春，李晓明</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某型飞机环控系统故障诊断系统设计</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2015,04</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50~53.</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吴海桥，刘毅，丁运亮，张祥伟</a:t>
            </a:r>
            <a:r>
              <a:rPr lang="en-US" altLang="zh-CN" sz="1400" kern="100" dirty="0">
                <a:solidFill>
                  <a:srgbClr val="000000"/>
                </a:solidFill>
                <a:latin typeface="+mn-ea"/>
                <a:cs typeface="Times New Roman" panose="02020603050405020304" pitchFamily="18" charset="0"/>
              </a:rPr>
              <a:t>. SOM</a:t>
            </a:r>
            <a:r>
              <a:rPr lang="zh-CN" altLang="zh-CN" sz="1400" kern="100" dirty="0">
                <a:solidFill>
                  <a:srgbClr val="000000"/>
                </a:solidFill>
                <a:latin typeface="+mn-ea"/>
                <a:cs typeface="Times New Roman" panose="02020603050405020304" pitchFamily="18" charset="0"/>
              </a:rPr>
              <a:t>人工神经网络在客机零部件故障诊断中的应用研究</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南京航空航天大学学报，</a:t>
            </a:r>
            <a:r>
              <a:rPr lang="en-US" altLang="zh-CN" sz="1400" kern="100" dirty="0">
                <a:solidFill>
                  <a:srgbClr val="000000"/>
                </a:solidFill>
                <a:latin typeface="+mn-ea"/>
                <a:cs typeface="Times New Roman" panose="02020603050405020304" pitchFamily="18" charset="0"/>
              </a:rPr>
              <a:t>2002,02.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王修岩，李萃芳，李宗帅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 SOM </a:t>
            </a:r>
            <a:r>
              <a:rPr lang="zh-CN" altLang="zh-CN" sz="1400" kern="100" dirty="0">
                <a:solidFill>
                  <a:srgbClr val="000000"/>
                </a:solidFill>
                <a:latin typeface="+mn-ea"/>
                <a:cs typeface="Times New Roman" panose="02020603050405020304" pitchFamily="18" charset="0"/>
              </a:rPr>
              <a:t>和协同学的航空发动机气路故障诊断研究</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戴敏，祝加雄，贺元骅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算法和免疫神经网络的飞机燃油系统故障诊断</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.2014.22(11).</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曹惠玲，黄乐腾，李志伟，庞思凯</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神经网络的航空发动机滑油系统健康评估</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中国民航大学学报，</a:t>
            </a:r>
            <a:r>
              <a:rPr lang="en-US" altLang="zh-CN" sz="1400" kern="100" dirty="0">
                <a:solidFill>
                  <a:srgbClr val="000000"/>
                </a:solidFill>
                <a:latin typeface="+mn-ea"/>
                <a:cs typeface="Times New Roman" panose="02020603050405020304" pitchFamily="18" charset="0"/>
              </a:rPr>
              <a:t>2014,12. </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寿荣中，何慧珊</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《飞行器环境控制》</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北京航空航天大学出版社</a:t>
            </a:r>
            <a:r>
              <a:rPr lang="en-US" altLang="zh-CN" sz="1400" kern="100" dirty="0">
                <a:solidFill>
                  <a:srgbClr val="000000"/>
                </a:solidFill>
                <a:latin typeface="+mn-ea"/>
                <a:cs typeface="Times New Roman" panose="02020603050405020304" pitchFamily="18" charset="0"/>
              </a:rPr>
              <a:t>.2004.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杨浩</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737NG</a:t>
            </a:r>
            <a:r>
              <a:rPr lang="zh-CN" altLang="zh-CN" sz="1400" kern="100" dirty="0">
                <a:solidFill>
                  <a:srgbClr val="000000"/>
                </a:solidFill>
                <a:latin typeface="+mn-ea"/>
                <a:cs typeface="Times New Roman" panose="02020603050405020304" pitchFamily="18" charset="0"/>
              </a:rPr>
              <a:t>飞机空调温度电桥故障分析</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价值工程，</a:t>
            </a:r>
            <a:r>
              <a:rPr lang="en-US" altLang="zh-CN" sz="1400" kern="100" dirty="0">
                <a:solidFill>
                  <a:srgbClr val="000000"/>
                </a:solidFill>
                <a:latin typeface="+mn-ea"/>
                <a:cs typeface="Times New Roman" panose="02020603050405020304" pitchFamily="18" charset="0"/>
              </a:rPr>
              <a:t>2014,07.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737-700</a:t>
            </a:r>
            <a:r>
              <a:rPr lang="zh-CN" altLang="zh-CN" sz="1400" kern="100" dirty="0">
                <a:solidFill>
                  <a:srgbClr val="000000"/>
                </a:solidFill>
                <a:latin typeface="+mn-ea"/>
                <a:cs typeface="Times New Roman" panose="02020603050405020304" pitchFamily="18" charset="0"/>
              </a:rPr>
              <a:t>空调组件失效排故分析</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2013,03.</a:t>
            </a:r>
            <a:endParaRPr lang="zh-CN" altLang="zh-CN" sz="1400" kern="100" dirty="0">
              <a:latin typeface="+mn-ea"/>
              <a:cs typeface="Times New Roman" panose="02020603050405020304" pitchFamily="18" charset="0"/>
            </a:endParaRPr>
          </a:p>
        </p:txBody>
      </p:sp>
      <p:pic>
        <p:nvPicPr>
          <p:cNvPr id="2" name="图片 1">
            <a:extLst>
              <a:ext uri="{FF2B5EF4-FFF2-40B4-BE49-F238E27FC236}">
                <a16:creationId xmlns:a16="http://schemas.microsoft.com/office/drawing/2014/main" id="{B6EAA98B-8676-531C-A63D-AB850182B61B}"/>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A02FEA99-5FDC-0B98-16DC-AAE898C71BE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B491834E-7C0D-965D-67EF-DEDBB2C199FE}"/>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BC68E176-162B-09C6-16E8-03CF19A81DB4}"/>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5D9BEB1F-CB51-BF21-E35B-F91F53E7A58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548744B1-2A2D-D5D2-1C12-9D98587F651B}"/>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2DA14186-0B9E-3FC6-FA41-B55412C586EF}"/>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9" name="TextBox 10">
            <a:extLst>
              <a:ext uri="{FF2B5EF4-FFF2-40B4-BE49-F238E27FC236}">
                <a16:creationId xmlns:a16="http://schemas.microsoft.com/office/drawing/2014/main" id="{2CFC1667-45D6-4C6F-9173-2A9E383BCFA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0" name="TextBox 11">
            <a:extLst>
              <a:ext uri="{FF2B5EF4-FFF2-40B4-BE49-F238E27FC236}">
                <a16:creationId xmlns:a16="http://schemas.microsoft.com/office/drawing/2014/main" id="{2CDEB6E3-DB62-1454-0A08-4C7E6F00E597}"/>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总结与展望</a:t>
            </a:r>
          </a:p>
        </p:txBody>
      </p:sp>
      <p:cxnSp>
        <p:nvCxnSpPr>
          <p:cNvPr id="11" name="直接连接符 10">
            <a:extLst>
              <a:ext uri="{FF2B5EF4-FFF2-40B4-BE49-F238E27FC236}">
                <a16:creationId xmlns:a16="http://schemas.microsoft.com/office/drawing/2014/main" id="{E62D1BA9-AB99-E860-2AD4-5E599038BE08}"/>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A71F1BD0-43C6-D118-22C3-51EF9E8E3634}"/>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9B7C0613-7230-6315-5F32-B0D69304F9D9}"/>
              </a:ext>
            </a:extLst>
          </p:cNvPr>
          <p:cNvSpPr>
            <a:spLocks noGrp="1"/>
          </p:cNvSpPr>
          <p:nvPr>
            <p:ph type="sldNum" sz="quarter" idx="12"/>
          </p:nvPr>
        </p:nvSpPr>
        <p:spPr/>
        <p:txBody>
          <a:bodyPr/>
          <a:lstStyle/>
          <a:p>
            <a:fld id="{A8537B7A-7510-410A-AA53-45D600DA0276}" type="slidenum">
              <a:rPr lang="zh-CN" altLang="en-US" smtClean="0"/>
              <a:t>25</a:t>
            </a:fld>
            <a:endParaRPr lang="zh-CN" altLang="en-US"/>
          </a:p>
        </p:txBody>
      </p:sp>
      <p:pic>
        <p:nvPicPr>
          <p:cNvPr id="12" name="图形 11">
            <a:extLst>
              <a:ext uri="{FF2B5EF4-FFF2-40B4-BE49-F238E27FC236}">
                <a16:creationId xmlns:a16="http://schemas.microsoft.com/office/drawing/2014/main" id="{715399E1-CD79-02DB-BA8E-D3A96EBEBC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F5623-EF8D-2876-9AED-54A6D2E45381}"/>
            </a:ext>
          </a:extLst>
        </p:cNvPr>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F9A85D3D-D961-94E1-C4CF-480768F9B73D}"/>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a:extLst>
              <a:ext uri="{FF2B5EF4-FFF2-40B4-BE49-F238E27FC236}">
                <a16:creationId xmlns:a16="http://schemas.microsoft.com/office/drawing/2014/main" id="{A9648FC3-A602-C95F-8296-5870350790CB}"/>
              </a:ext>
            </a:extLst>
          </p:cNvPr>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Part.06</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C3DA4B65-E5DA-E531-4822-CDE1ED074EC7}"/>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a:extLst>
                <a:ext uri="{FF2B5EF4-FFF2-40B4-BE49-F238E27FC236}">
                  <a16:creationId xmlns:a16="http://schemas.microsoft.com/office/drawing/2014/main" id="{2C3BD9A8-9B87-4B2D-CA41-BD3F32CA921B}"/>
                </a:ext>
              </a:extLst>
            </p:cNvPr>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总结与展望</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B6BF6CCD-D46A-1F85-0C30-044956ADA318}"/>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A5754084-7760-481C-5BF5-94EBDC5A7603}"/>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2A3B5E20-FB15-ECDF-31DB-134AA1BD788B}"/>
              </a:ext>
            </a:extLst>
          </p:cNvPr>
          <p:cNvSpPr>
            <a:spLocks noGrp="1"/>
          </p:cNvSpPr>
          <p:nvPr>
            <p:ph type="sldNum" sz="quarter" idx="12"/>
          </p:nvPr>
        </p:nvSpPr>
        <p:spPr/>
        <p:txBody>
          <a:bodyPr/>
          <a:lstStyle/>
          <a:p>
            <a:fld id="{A8537B7A-7510-410A-AA53-45D600DA0276}" type="slidenum">
              <a:rPr lang="zh-CN" altLang="en-US" smtClean="0"/>
              <a:t>26</a:t>
            </a:fld>
            <a:endParaRPr lang="zh-CN" altLang="en-US"/>
          </a:p>
        </p:txBody>
      </p:sp>
      <p:pic>
        <p:nvPicPr>
          <p:cNvPr id="2" name="图形 1">
            <a:extLst>
              <a:ext uri="{FF2B5EF4-FFF2-40B4-BE49-F238E27FC236}">
                <a16:creationId xmlns:a16="http://schemas.microsoft.com/office/drawing/2014/main" id="{6AD9CA32-9F1F-1B29-8591-35055BDEC0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38880133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5" name="任意多边形: 形状 14">
            <a:extLst>
              <a:ext uri="{FF2B5EF4-FFF2-40B4-BE49-F238E27FC236}">
                <a16:creationId xmlns:a16="http://schemas.microsoft.com/office/drawing/2014/main" id="{6D3256F3-677D-E8B4-5FC4-7D824F716E2C}"/>
              </a:ext>
            </a:extLst>
          </p:cNvPr>
          <p:cNvSpPr/>
          <p:nvPr/>
        </p:nvSpPr>
        <p:spPr>
          <a:xfrm>
            <a:off x="695178" y="0"/>
            <a:ext cx="10801644" cy="6858000"/>
          </a:xfrm>
          <a:custGeom>
            <a:avLst/>
            <a:gdLst>
              <a:gd name="connsiteX0" fmla="*/ 1225910 w 10801644"/>
              <a:gd name="connsiteY0" fmla="*/ 0 h 6858000"/>
              <a:gd name="connsiteX1" fmla="*/ 9575736 w 10801644"/>
              <a:gd name="connsiteY1" fmla="*/ 0 h 6858000"/>
              <a:gd name="connsiteX2" fmla="*/ 9709177 w 10801644"/>
              <a:gd name="connsiteY2" fmla="*/ 161237 h 6858000"/>
              <a:gd name="connsiteX3" fmla="*/ 10801644 w 10801644"/>
              <a:gd name="connsiteY3" fmla="*/ 3429001 h 6858000"/>
              <a:gd name="connsiteX4" fmla="*/ 9709177 w 10801644"/>
              <a:gd name="connsiteY4" fmla="*/ 6696766 h 6858000"/>
              <a:gd name="connsiteX5" fmla="*/ 9575738 w 10801644"/>
              <a:gd name="connsiteY5" fmla="*/ 6858000 h 6858000"/>
              <a:gd name="connsiteX6" fmla="*/ 1225908 w 10801644"/>
              <a:gd name="connsiteY6" fmla="*/ 6858000 h 6858000"/>
              <a:gd name="connsiteX7" fmla="*/ 1092468 w 10801644"/>
              <a:gd name="connsiteY7" fmla="*/ 6696766 h 6858000"/>
              <a:gd name="connsiteX8" fmla="*/ 0 w 10801644"/>
              <a:gd name="connsiteY8" fmla="*/ 3429001 h 6858000"/>
              <a:gd name="connsiteX9" fmla="*/ 1092468 w 10801644"/>
              <a:gd name="connsiteY9" fmla="*/ 1612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644" h="6858000">
                <a:moveTo>
                  <a:pt x="1225910" y="0"/>
                </a:moveTo>
                <a:lnTo>
                  <a:pt x="9575736" y="0"/>
                </a:lnTo>
                <a:lnTo>
                  <a:pt x="9709177" y="161237"/>
                </a:lnTo>
                <a:cubicBezTo>
                  <a:pt x="10394863" y="1069655"/>
                  <a:pt x="10801644" y="2201672"/>
                  <a:pt x="10801644" y="3429001"/>
                </a:cubicBezTo>
                <a:cubicBezTo>
                  <a:pt x="10801644" y="4656331"/>
                  <a:pt x="10394863" y="5788348"/>
                  <a:pt x="9709177" y="6696766"/>
                </a:cubicBezTo>
                <a:lnTo>
                  <a:pt x="9575738" y="6858000"/>
                </a:lnTo>
                <a:lnTo>
                  <a:pt x="1225908" y="6858000"/>
                </a:lnTo>
                <a:lnTo>
                  <a:pt x="1092468" y="6696766"/>
                </a:lnTo>
                <a:cubicBezTo>
                  <a:pt x="406781" y="5788348"/>
                  <a:pt x="0" y="4656331"/>
                  <a:pt x="0" y="3429001"/>
                </a:cubicBezTo>
                <a:cubicBezTo>
                  <a:pt x="0" y="2201672"/>
                  <a:pt x="406781" y="1069655"/>
                  <a:pt x="1092468" y="161237"/>
                </a:cubicBezTo>
                <a:close/>
              </a:path>
            </a:pathLst>
          </a:cu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A8256E4E-B6DA-3C9B-F621-82F6B4CAA59F}"/>
              </a:ext>
            </a:extLst>
          </p:cNvPr>
          <p:cNvSpPr/>
          <p:nvPr/>
        </p:nvSpPr>
        <p:spPr>
          <a:xfrm>
            <a:off x="901341" y="0"/>
            <a:ext cx="10389320" cy="6858000"/>
          </a:xfrm>
          <a:custGeom>
            <a:avLst/>
            <a:gdLst>
              <a:gd name="connsiteX0" fmla="*/ 1320052 w 10389320"/>
              <a:gd name="connsiteY0" fmla="*/ 0 h 6858000"/>
              <a:gd name="connsiteX1" fmla="*/ 9069269 w 10389320"/>
              <a:gd name="connsiteY1" fmla="*/ 0 h 6858000"/>
              <a:gd name="connsiteX2" fmla="*/ 9338555 w 10389320"/>
              <a:gd name="connsiteY2" fmla="*/ 321681 h 6858000"/>
              <a:gd name="connsiteX3" fmla="*/ 10389320 w 10389320"/>
              <a:gd name="connsiteY3" fmla="*/ 3429000 h 6858000"/>
              <a:gd name="connsiteX4" fmla="*/ 9338555 w 10389320"/>
              <a:gd name="connsiteY4" fmla="*/ 6536320 h 6858000"/>
              <a:gd name="connsiteX5" fmla="*/ 9069269 w 10389320"/>
              <a:gd name="connsiteY5" fmla="*/ 6858000 h 6858000"/>
              <a:gd name="connsiteX6" fmla="*/ 1320052 w 10389320"/>
              <a:gd name="connsiteY6" fmla="*/ 6858000 h 6858000"/>
              <a:gd name="connsiteX7" fmla="*/ 1050766 w 10389320"/>
              <a:gd name="connsiteY7" fmla="*/ 6536320 h 6858000"/>
              <a:gd name="connsiteX8" fmla="*/ 0 w 10389320"/>
              <a:gd name="connsiteY8" fmla="*/ 3429000 h 6858000"/>
              <a:gd name="connsiteX9" fmla="*/ 1050766 w 10389320"/>
              <a:gd name="connsiteY9" fmla="*/ 3216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89320" h="6858000">
                <a:moveTo>
                  <a:pt x="1320052" y="0"/>
                </a:moveTo>
                <a:lnTo>
                  <a:pt x="9069269" y="0"/>
                </a:lnTo>
                <a:lnTo>
                  <a:pt x="9338555" y="321681"/>
                </a:lnTo>
                <a:cubicBezTo>
                  <a:pt x="9998066" y="1185497"/>
                  <a:pt x="10389320" y="2261932"/>
                  <a:pt x="10389320" y="3429000"/>
                </a:cubicBezTo>
                <a:cubicBezTo>
                  <a:pt x="10389320" y="4596069"/>
                  <a:pt x="9998066" y="5672504"/>
                  <a:pt x="9338555" y="6536320"/>
                </a:cubicBezTo>
                <a:lnTo>
                  <a:pt x="9069269" y="6858000"/>
                </a:lnTo>
                <a:lnTo>
                  <a:pt x="1320052" y="6858000"/>
                </a:lnTo>
                <a:lnTo>
                  <a:pt x="1050766" y="6536320"/>
                </a:lnTo>
                <a:cubicBezTo>
                  <a:pt x="391253" y="5672504"/>
                  <a:pt x="0" y="4596069"/>
                  <a:pt x="0" y="3429000"/>
                </a:cubicBezTo>
                <a:cubicBezTo>
                  <a:pt x="0" y="2261932"/>
                  <a:pt x="391253" y="1185497"/>
                  <a:pt x="1050766" y="321681"/>
                </a:cubicBez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a:extLst>
              <a:ext uri="{FF2B5EF4-FFF2-40B4-BE49-F238E27FC236}">
                <a16:creationId xmlns:a16="http://schemas.microsoft.com/office/drawing/2014/main" id="{8BF26E26-E88E-617B-6517-25A231C103CF}"/>
              </a:ext>
            </a:extLst>
          </p:cNvPr>
          <p:cNvSpPr/>
          <p:nvPr/>
        </p:nvSpPr>
        <p:spPr>
          <a:xfrm>
            <a:off x="1115028" y="0"/>
            <a:ext cx="9961944" cy="6858000"/>
          </a:xfrm>
          <a:custGeom>
            <a:avLst/>
            <a:gdLst>
              <a:gd name="connsiteX0" fmla="*/ 1370151 w 9961944"/>
              <a:gd name="connsiteY0" fmla="*/ 0 h 6858000"/>
              <a:gd name="connsiteX1" fmla="*/ 8591794 w 9961944"/>
              <a:gd name="connsiteY1" fmla="*/ 0 h 6858000"/>
              <a:gd name="connsiteX2" fmla="*/ 8667978 w 9961944"/>
              <a:gd name="connsiteY2" fmla="*/ 79907 h 6858000"/>
              <a:gd name="connsiteX3" fmla="*/ 9961944 w 9961944"/>
              <a:gd name="connsiteY3" fmla="*/ 3429000 h 6858000"/>
              <a:gd name="connsiteX4" fmla="*/ 8667978 w 9961944"/>
              <a:gd name="connsiteY4" fmla="*/ 6778093 h 6858000"/>
              <a:gd name="connsiteX5" fmla="*/ 8591794 w 9961944"/>
              <a:gd name="connsiteY5" fmla="*/ 6858000 h 6858000"/>
              <a:gd name="connsiteX6" fmla="*/ 1370151 w 9961944"/>
              <a:gd name="connsiteY6" fmla="*/ 6858000 h 6858000"/>
              <a:gd name="connsiteX7" fmla="*/ 1293967 w 9961944"/>
              <a:gd name="connsiteY7" fmla="*/ 6778093 h 6858000"/>
              <a:gd name="connsiteX8" fmla="*/ 0 w 9961944"/>
              <a:gd name="connsiteY8" fmla="*/ 3429000 h 6858000"/>
              <a:gd name="connsiteX9" fmla="*/ 1293967 w 9961944"/>
              <a:gd name="connsiteY9" fmla="*/ 7990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1944" h="6858000">
                <a:moveTo>
                  <a:pt x="1370151" y="0"/>
                </a:moveTo>
                <a:lnTo>
                  <a:pt x="8591794" y="0"/>
                </a:lnTo>
                <a:lnTo>
                  <a:pt x="8667978" y="79907"/>
                </a:lnTo>
                <a:cubicBezTo>
                  <a:pt x="9471941" y="964464"/>
                  <a:pt x="9961944" y="2139509"/>
                  <a:pt x="9961944" y="3429000"/>
                </a:cubicBezTo>
                <a:cubicBezTo>
                  <a:pt x="9961944" y="4718492"/>
                  <a:pt x="9471941" y="5893537"/>
                  <a:pt x="8667978" y="6778093"/>
                </a:cubicBezTo>
                <a:lnTo>
                  <a:pt x="8591794" y="6858000"/>
                </a:lnTo>
                <a:lnTo>
                  <a:pt x="1370151" y="6858000"/>
                </a:lnTo>
                <a:lnTo>
                  <a:pt x="1293967" y="6778093"/>
                </a:lnTo>
                <a:cubicBezTo>
                  <a:pt x="490003" y="5893537"/>
                  <a:pt x="0" y="4718492"/>
                  <a:pt x="0" y="3429000"/>
                </a:cubicBezTo>
                <a:cubicBezTo>
                  <a:pt x="0" y="2139509"/>
                  <a:pt x="490003" y="964464"/>
                  <a:pt x="1293967" y="79907"/>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owerpoint template design by DAJU_PPT正版来源小红书大橘PPT微信DAJU_PPT请勿抄袭搬运！盗版必究！"/>
          <p:cNvSpPr txBox="1"/>
          <p:nvPr/>
        </p:nvSpPr>
        <p:spPr>
          <a:xfrm>
            <a:off x="5085895" y="1700809"/>
            <a:ext cx="1960793" cy="913007"/>
          </a:xfrm>
          <a:prstGeom prst="rect">
            <a:avLst/>
          </a:prstGeom>
          <a:noFill/>
        </p:spPr>
        <p:txBody>
          <a:bodyPr wrap="none" rtlCol="0">
            <a:spAutoFit/>
          </a:bodyPr>
          <a:lstStyle/>
          <a:p>
            <a:pPr algn="ctr"/>
            <a:r>
              <a:rPr lang="zh-CN" altLang="en-US" sz="5335" b="1" dirty="0">
                <a:solidFill>
                  <a:schemeClr val="accent1"/>
                </a:solidFill>
                <a:cs typeface="+mn-ea"/>
                <a:sym typeface="+mn-lt"/>
              </a:rPr>
              <a:t>致  谢</a:t>
            </a:r>
          </a:p>
        </p:txBody>
      </p:sp>
      <p:sp>
        <p:nvSpPr>
          <p:cNvPr id="3" name="powerpoint template design by DAJU_PPT正版来源小红书大橘PPT微信DAJU_PPT请勿抄袭搬运！盗版必究！"/>
          <p:cNvSpPr txBox="1"/>
          <p:nvPr/>
        </p:nvSpPr>
        <p:spPr>
          <a:xfrm>
            <a:off x="1391478" y="2764935"/>
            <a:ext cx="9409045" cy="2555058"/>
          </a:xfrm>
          <a:prstGeom prst="rect">
            <a:avLst/>
          </a:prstGeom>
          <a:noFill/>
        </p:spPr>
        <p:txBody>
          <a:bodyPr wrap="square" rtlCol="0">
            <a:spAutoFit/>
          </a:bodyPr>
          <a:lstStyle/>
          <a:p>
            <a:pPr algn="ctr">
              <a:lnSpc>
                <a:spcPct val="150000"/>
              </a:lnSpc>
            </a:pPr>
            <a:r>
              <a:rPr lang="zh-CN" altLang="en-US" sz="2665" dirty="0">
                <a:cs typeface="+mn-ea"/>
                <a:sym typeface="+mn-lt"/>
              </a:rPr>
              <a:t>感谢母校提供的学习与实践的机会；</a:t>
            </a:r>
            <a:endParaRPr lang="en-US" altLang="zh-CN" sz="2665" dirty="0">
              <a:cs typeface="+mn-ea"/>
              <a:sym typeface="+mn-lt"/>
            </a:endParaRPr>
          </a:p>
          <a:p>
            <a:pPr algn="ctr">
              <a:lnSpc>
                <a:spcPct val="150000"/>
              </a:lnSpc>
            </a:pPr>
            <a:r>
              <a:rPr lang="zh-CN" altLang="en-US" sz="2665" dirty="0">
                <a:cs typeface="+mn-ea"/>
                <a:sym typeface="+mn-lt"/>
              </a:rPr>
              <a:t>感谢导师团队，特别感谢某某教授给予的耐心指导；</a:t>
            </a:r>
            <a:endParaRPr lang="en-US" altLang="zh-CN" sz="2665" dirty="0">
              <a:cs typeface="+mn-ea"/>
              <a:sym typeface="+mn-lt"/>
            </a:endParaRPr>
          </a:p>
          <a:p>
            <a:pPr algn="ctr">
              <a:lnSpc>
                <a:spcPct val="150000"/>
              </a:lnSpc>
            </a:pPr>
            <a:r>
              <a:rPr lang="zh-CN" altLang="en-US" sz="2665" dirty="0">
                <a:cs typeface="+mn-ea"/>
                <a:sym typeface="+mn-lt"/>
              </a:rPr>
              <a:t>感谢同学及舍友的帮助；</a:t>
            </a:r>
            <a:endParaRPr lang="en-US" altLang="zh-CN" sz="2665" dirty="0">
              <a:cs typeface="+mn-ea"/>
              <a:sym typeface="+mn-lt"/>
            </a:endParaRPr>
          </a:p>
          <a:p>
            <a:pPr algn="ctr">
              <a:lnSpc>
                <a:spcPct val="150000"/>
              </a:lnSpc>
            </a:pPr>
            <a:r>
              <a:rPr lang="zh-CN" altLang="en-US" sz="2665" dirty="0">
                <a:cs typeface="+mn-ea"/>
                <a:sym typeface="+mn-lt"/>
              </a:rPr>
              <a:t>感谢答辩评审！</a:t>
            </a:r>
          </a:p>
        </p:txBody>
      </p:sp>
      <p:sp>
        <p:nvSpPr>
          <p:cNvPr id="4" name="灯片编号占位符 3">
            <a:extLst>
              <a:ext uri="{FF2B5EF4-FFF2-40B4-BE49-F238E27FC236}">
                <a16:creationId xmlns:a16="http://schemas.microsoft.com/office/drawing/2014/main" id="{CB05CB22-582E-67E9-DC0B-B6C0B4D71608}"/>
              </a:ext>
            </a:extLst>
          </p:cNvPr>
          <p:cNvSpPr>
            <a:spLocks noGrp="1"/>
          </p:cNvSpPr>
          <p:nvPr>
            <p:ph type="sldNum" sz="quarter" idx="12"/>
          </p:nvPr>
        </p:nvSpPr>
        <p:spPr/>
        <p:txBody>
          <a:bodyPr/>
          <a:lstStyle/>
          <a:p>
            <a:fld id="{A8537B7A-7510-410A-AA53-45D600DA0276}" type="slidenum">
              <a:rPr lang="zh-CN" altLang="en-US" smtClean="0"/>
              <a:t>27</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2151888" y="2662410"/>
            <a:ext cx="7888224" cy="1015663"/>
          </a:xfrm>
          <a:prstGeom prst="rect">
            <a:avLst/>
          </a:prstGeom>
          <a:noFill/>
        </p:spPr>
        <p:txBody>
          <a:bodyPr wrap="square" rtlCol="0">
            <a:spAutoFit/>
          </a:bodyPr>
          <a:lstStyle/>
          <a:p>
            <a:pPr algn="ctr"/>
            <a:r>
              <a:rPr lang="zh-CN" altLang="en-US" sz="6000" b="1" spc="600" dirty="0">
                <a:solidFill>
                  <a:schemeClr val="bg1"/>
                </a:solidFill>
                <a:cs typeface="+mn-ea"/>
                <a:sym typeface="+mn-lt"/>
              </a:rPr>
              <a:t>恳请各位老师指正</a:t>
            </a:r>
          </a:p>
        </p:txBody>
      </p:sp>
      <p:sp>
        <p:nvSpPr>
          <p:cNvPr id="16" name="powerpoint template design by DAJU_PPT正版来源小红书大橘PPT微信DAJU_PPT请勿抄袭搬运！盗版必究！"/>
          <p:cNvSpPr txBox="1"/>
          <p:nvPr/>
        </p:nvSpPr>
        <p:spPr>
          <a:xfrm>
            <a:off x="2565806" y="3661938"/>
            <a:ext cx="7060388" cy="461641"/>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en-US" altLang="zh-CN" sz="2400" b="1" spc="300" dirty="0">
                <a:latin typeface="+mn-lt"/>
                <a:ea typeface="+mn-ea"/>
                <a:cs typeface="+mn-ea"/>
                <a:sym typeface="+mn-lt"/>
              </a:rPr>
              <a:t>Thanks for watching</a:t>
            </a: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18367" cy="463258"/>
            <a:chOff x="3532426" y="5613341"/>
            <a:chExt cx="6018367"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762811" cy="461872"/>
              <a:chOff x="3532426" y="5614035"/>
              <a:chExt cx="2762811" cy="461872"/>
            </a:xfrm>
          </p:grpSpPr>
          <p:sp>
            <p:nvSpPr>
              <p:cNvPr id="13" name="powerpoint template design by DAJU_PPT正版来源小红书大橘PPT微信DAJU_PPT请勿抄袭搬运！盗版必究！-1"/>
              <p:cNvSpPr txBox="1"/>
              <p:nvPr/>
            </p:nvSpPr>
            <p:spPr>
              <a:xfrm>
                <a:off x="4071600" y="5644929"/>
                <a:ext cx="2223637"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：大宇</a:t>
                </a:r>
                <a:r>
                  <a:rPr lang="en-US" altLang="zh-CN" dirty="0">
                    <a:solidFill>
                      <a:srgbClr val="404040"/>
                    </a:solidFill>
                    <a:latin typeface="+mn-lt"/>
                    <a:cs typeface="+mn-ea"/>
                    <a:sym typeface="+mn-lt"/>
                  </a:rPr>
                  <a:t>PPT</a:t>
                </a:r>
                <a:endParaRPr lang="zh-CN" altLang="en-US" dirty="0">
                  <a:solidFill>
                    <a:srgbClr val="404040"/>
                  </a:solidFill>
                  <a:latin typeface="+mn-lt"/>
                  <a:cs typeface="+mn-ea"/>
                  <a:sym typeface="+mn-lt"/>
                </a:endParaRP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82788" cy="463258"/>
              <a:chOff x="6968005" y="5613341"/>
              <a:chExt cx="2582788" cy="463258"/>
            </a:xfrm>
          </p:grpSpPr>
          <p:sp>
            <p:nvSpPr>
              <p:cNvPr id="14" name="powerpoint template design by DAJU_PPT正版来源小红书大橘PPT微信DAJU_PPT请勿抄袭搬运！盗版必究！-3"/>
              <p:cNvSpPr txBox="1"/>
              <p:nvPr/>
            </p:nvSpPr>
            <p:spPr>
              <a:xfrm>
                <a:off x="7559591" y="5644929"/>
                <a:ext cx="1991202"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：大宇</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XX</a:t>
            </a:r>
            <a:r>
              <a:rPr lang="zh-CN" altLang="en-US" dirty="0">
                <a:cs typeface="+mn-ea"/>
                <a:sym typeface="+mn-lt"/>
              </a:rPr>
              <a:t>年</a:t>
            </a:r>
            <a:r>
              <a:rPr lang="en-US" altLang="zh-CN" dirty="0">
                <a:cs typeface="+mn-ea"/>
                <a:sym typeface="+mn-lt"/>
              </a:rPr>
              <a:t>XX</a:t>
            </a:r>
            <a:r>
              <a:rPr lang="zh-CN" altLang="en-US" dirty="0">
                <a:cs typeface="+mn-ea"/>
                <a:sym typeface="+mn-lt"/>
              </a:rPr>
              <a:t>月</a:t>
            </a:r>
          </a:p>
        </p:txBody>
      </p:sp>
      <p:sp>
        <p:nvSpPr>
          <p:cNvPr id="4" name="灯片编号占位符 3">
            <a:extLst>
              <a:ext uri="{FF2B5EF4-FFF2-40B4-BE49-F238E27FC236}">
                <a16:creationId xmlns:a16="http://schemas.microsoft.com/office/drawing/2014/main" id="{A847EBF7-D3A6-5AEC-3ABB-1277C9C35DEB}"/>
              </a:ext>
            </a:extLst>
          </p:cNvPr>
          <p:cNvSpPr>
            <a:spLocks noGrp="1"/>
          </p:cNvSpPr>
          <p:nvPr>
            <p:ph type="sldNum" sz="quarter" idx="12"/>
          </p:nvPr>
        </p:nvSpPr>
        <p:spPr/>
        <p:txBody>
          <a:bodyPr/>
          <a:lstStyle/>
          <a:p>
            <a:fld id="{A8537B7A-7510-410A-AA53-45D600DA0276}" type="slidenum">
              <a:rPr lang="zh-CN" altLang="en-US" smtClean="0"/>
              <a:t>28</a:t>
            </a:fld>
            <a:endParaRPr lang="zh-CN" altLang="en-US"/>
          </a:p>
        </p:txBody>
      </p:sp>
      <p:pic>
        <p:nvPicPr>
          <p:cNvPr id="3" name="图形 2">
            <a:extLst>
              <a:ext uri="{FF2B5EF4-FFF2-40B4-BE49-F238E27FC236}">
                <a16:creationId xmlns:a16="http://schemas.microsoft.com/office/drawing/2014/main" id="{09F8DB0C-89AE-23F5-E302-DF08537378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Tree>
    <p:extLst>
      <p:ext uri="{BB962C8B-B14F-4D97-AF65-F5344CB8AC3E}">
        <p14:creationId xmlns:p14="http://schemas.microsoft.com/office/powerpoint/2010/main" val="29585814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9FC88-3DAF-26FE-3DB4-EB5919529877}"/>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B62A1704-23B2-A770-85C7-816BA366A76F}"/>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E759839C-38B1-EF3E-B3B3-ADF087E69790}"/>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1.3 </a:t>
            </a:r>
            <a:r>
              <a:rPr lang="zh-CN" altLang="en-US" dirty="0">
                <a:sym typeface="+mn-lt"/>
              </a:rPr>
              <a:t>研究现状</a:t>
            </a:r>
          </a:p>
        </p:txBody>
      </p:sp>
      <p:sp>
        <p:nvSpPr>
          <p:cNvPr id="39" name="powerpoint template design by DAJU_PPT正版来源小红书大橘PPT微信DAJU_PPT请勿抄袭搬运！盗版必究！">
            <a:extLst>
              <a:ext uri="{FF2B5EF4-FFF2-40B4-BE49-F238E27FC236}">
                <a16:creationId xmlns:a16="http://schemas.microsoft.com/office/drawing/2014/main" id="{D51E2730-22A2-3C5C-7BBC-D8E42BD8C0DE}"/>
              </a:ext>
            </a:extLst>
          </p:cNvPr>
          <p:cNvSpPr/>
          <p:nvPr/>
        </p:nvSpPr>
        <p:spPr>
          <a:xfrm>
            <a:off x="1391920" y="2673416"/>
            <a:ext cx="615268" cy="2852058"/>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000" b="1" spc="300" dirty="0">
                <a:solidFill>
                  <a:schemeClr val="bg1"/>
                </a:solidFill>
                <a:cs typeface="+mn-ea"/>
                <a:sym typeface="+mn-lt"/>
              </a:rPr>
              <a:t>国内外现状分析</a:t>
            </a:r>
          </a:p>
        </p:txBody>
      </p:sp>
      <p:sp>
        <p:nvSpPr>
          <p:cNvPr id="40" name="powerpoint template design by DAJU_PPT正版来源小红书大橘PPT微信DAJU_PPT请勿抄袭搬运！盗版必究！">
            <a:extLst>
              <a:ext uri="{FF2B5EF4-FFF2-40B4-BE49-F238E27FC236}">
                <a16:creationId xmlns:a16="http://schemas.microsoft.com/office/drawing/2014/main" id="{DB51FAA9-F4CE-7285-38C2-C0E6B49C72FD}"/>
              </a:ext>
            </a:extLst>
          </p:cNvPr>
          <p:cNvSpPr/>
          <p:nvPr/>
        </p:nvSpPr>
        <p:spPr>
          <a:xfrm>
            <a:off x="2245635" y="2138197"/>
            <a:ext cx="475766" cy="3922496"/>
          </a:xfrm>
          <a:prstGeom prst="leftBrace">
            <a:avLst>
              <a:gd name="adj1" fmla="val 544791"/>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3CFE1CE2-F002-77D4-4A82-9DEC37DC3B16}"/>
              </a:ext>
            </a:extLst>
          </p:cNvPr>
          <p:cNvGrpSpPr/>
          <p:nvPr/>
        </p:nvGrpSpPr>
        <p:grpSpPr>
          <a:xfrm>
            <a:off x="2721401" y="1845061"/>
            <a:ext cx="8353974" cy="4508769"/>
            <a:chOff x="2721401" y="1845061"/>
            <a:chExt cx="8353974" cy="4508769"/>
          </a:xfrm>
        </p:grpSpPr>
        <p:grpSp>
          <p:nvGrpSpPr>
            <p:cNvPr id="3" name="组合 2">
              <a:extLst>
                <a:ext uri="{FF2B5EF4-FFF2-40B4-BE49-F238E27FC236}">
                  <a16:creationId xmlns:a16="http://schemas.microsoft.com/office/drawing/2014/main" id="{6E0B2D18-739E-9E4F-4A65-D91E44715A61}"/>
                </a:ext>
              </a:extLst>
            </p:cNvPr>
            <p:cNvGrpSpPr/>
            <p:nvPr/>
          </p:nvGrpSpPr>
          <p:grpSpPr>
            <a:xfrm>
              <a:off x="2721401" y="3470796"/>
              <a:ext cx="8353974" cy="1257300"/>
              <a:chOff x="2721401" y="3437206"/>
              <a:chExt cx="8353974" cy="1257300"/>
            </a:xfrm>
          </p:grpSpPr>
          <p:sp>
            <p:nvSpPr>
              <p:cNvPr id="42" name="powerpoint template design by DAJU_PPT正版来源小红书大橘PPT微信DAJU_PPT请勿抄袭搬运！盗版必究！-1">
                <a:extLst>
                  <a:ext uri="{FF2B5EF4-FFF2-40B4-BE49-F238E27FC236}">
                    <a16:creationId xmlns:a16="http://schemas.microsoft.com/office/drawing/2014/main" id="{F7D9858D-BB71-56A7-42F3-30C289A8858A}"/>
                  </a:ext>
                </a:extLst>
              </p:cNvPr>
              <p:cNvSpPr/>
              <p:nvPr/>
            </p:nvSpPr>
            <p:spPr>
              <a:xfrm>
                <a:off x="2721401" y="3813856"/>
                <a:ext cx="2016000" cy="504000"/>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主要研究趋势</a:t>
                </a:r>
              </a:p>
            </p:txBody>
          </p:sp>
          <p:sp>
            <p:nvSpPr>
              <p:cNvPr id="44" name="powerpoint template design by DAJU_PPT正版来源小红书大橘PPT微信DAJU_PPT请勿抄袭搬运！盗版必究！-2">
                <a:extLst>
                  <a:ext uri="{FF2B5EF4-FFF2-40B4-BE49-F238E27FC236}">
                    <a16:creationId xmlns:a16="http://schemas.microsoft.com/office/drawing/2014/main" id="{FF80B882-E019-597D-880B-F0D95000B795}"/>
                  </a:ext>
                </a:extLst>
              </p:cNvPr>
              <p:cNvSpPr/>
              <p:nvPr/>
            </p:nvSpPr>
            <p:spPr>
              <a:xfrm>
                <a:off x="4911630" y="3437206"/>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7" name="powerpoint template design by DAJU_PPT正版来源小红书大橘PPT微信DAJU_PPT请勿抄袭搬运！盗版必究！-3">
                <a:extLst>
                  <a:ext uri="{FF2B5EF4-FFF2-40B4-BE49-F238E27FC236}">
                    <a16:creationId xmlns:a16="http://schemas.microsoft.com/office/drawing/2014/main" id="{460F75CA-ECEC-3EBD-3068-E7A794BC82C2}"/>
                  </a:ext>
                </a:extLst>
              </p:cNvPr>
              <p:cNvSpPr/>
              <p:nvPr/>
            </p:nvSpPr>
            <p:spPr>
              <a:xfrm>
                <a:off x="5278799" y="3473386"/>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2" name="组合 1">
              <a:extLst>
                <a:ext uri="{FF2B5EF4-FFF2-40B4-BE49-F238E27FC236}">
                  <a16:creationId xmlns:a16="http://schemas.microsoft.com/office/drawing/2014/main" id="{A9113666-BFDE-9C77-4172-22A4E95B40FB}"/>
                </a:ext>
              </a:extLst>
            </p:cNvPr>
            <p:cNvGrpSpPr/>
            <p:nvPr/>
          </p:nvGrpSpPr>
          <p:grpSpPr>
            <a:xfrm>
              <a:off x="2721401" y="1845061"/>
              <a:ext cx="8353974" cy="1257300"/>
              <a:chOff x="2721401" y="1845061"/>
              <a:chExt cx="8353974" cy="1257300"/>
            </a:xfrm>
          </p:grpSpPr>
          <p:sp>
            <p:nvSpPr>
              <p:cNvPr id="41" name="powerpoint template design by DAJU_PPT正版来源小红书大橘PPT微信DAJU_PPT请勿抄袭搬运！盗版必究！-4">
                <a:extLst>
                  <a:ext uri="{FF2B5EF4-FFF2-40B4-BE49-F238E27FC236}">
                    <a16:creationId xmlns:a16="http://schemas.microsoft.com/office/drawing/2014/main" id="{77C998C3-AA2A-92CC-F833-D3C1666AC648}"/>
                  </a:ext>
                </a:extLst>
              </p:cNvPr>
              <p:cNvSpPr/>
              <p:nvPr/>
            </p:nvSpPr>
            <p:spPr>
              <a:xfrm>
                <a:off x="2721401" y="2221711"/>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主要研究热点</a:t>
                </a:r>
              </a:p>
            </p:txBody>
          </p:sp>
          <p:sp>
            <p:nvSpPr>
              <p:cNvPr id="45" name="powerpoint template design by DAJU_PPT正版来源小红书大橘PPT微信DAJU_PPT请勿抄袭搬运！盗版必究！-5">
                <a:extLst>
                  <a:ext uri="{FF2B5EF4-FFF2-40B4-BE49-F238E27FC236}">
                    <a16:creationId xmlns:a16="http://schemas.microsoft.com/office/drawing/2014/main" id="{6500CED0-F914-99EB-16E0-E1DAC284B9FD}"/>
                  </a:ext>
                </a:extLst>
              </p:cNvPr>
              <p:cNvSpPr/>
              <p:nvPr/>
            </p:nvSpPr>
            <p:spPr>
              <a:xfrm>
                <a:off x="4911630" y="1845061"/>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2" name="powerpoint template design by DAJU_PPT正版来源小红书大橘PPT微信DAJU_PPT请勿抄袭搬运！盗版必究！-6">
                <a:extLst>
                  <a:ext uri="{FF2B5EF4-FFF2-40B4-BE49-F238E27FC236}">
                    <a16:creationId xmlns:a16="http://schemas.microsoft.com/office/drawing/2014/main" id="{7F7D199C-FF04-B815-90F3-ED03AD87CEB7}"/>
                  </a:ext>
                </a:extLst>
              </p:cNvPr>
              <p:cNvSpPr/>
              <p:nvPr/>
            </p:nvSpPr>
            <p:spPr>
              <a:xfrm>
                <a:off x="5278799" y="1881241"/>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5" name="组合 4">
              <a:extLst>
                <a:ext uri="{FF2B5EF4-FFF2-40B4-BE49-F238E27FC236}">
                  <a16:creationId xmlns:a16="http://schemas.microsoft.com/office/drawing/2014/main" id="{247A7B8D-2CC9-B9B6-C112-8F85E7420262}"/>
                </a:ext>
              </a:extLst>
            </p:cNvPr>
            <p:cNvGrpSpPr/>
            <p:nvPr/>
          </p:nvGrpSpPr>
          <p:grpSpPr>
            <a:xfrm>
              <a:off x="2721401" y="5096530"/>
              <a:ext cx="8353974" cy="1257300"/>
              <a:chOff x="2721401" y="5096530"/>
              <a:chExt cx="8353974" cy="1257300"/>
            </a:xfrm>
          </p:grpSpPr>
          <p:sp>
            <p:nvSpPr>
              <p:cNvPr id="43" name="powerpoint template design by DAJU_PPT正版来源小红书大橘PPT微信DAJU_PPT请勿抄袭搬运！盗版必究！-7">
                <a:extLst>
                  <a:ext uri="{FF2B5EF4-FFF2-40B4-BE49-F238E27FC236}">
                    <a16:creationId xmlns:a16="http://schemas.microsoft.com/office/drawing/2014/main" id="{61634C79-0170-198B-DD16-39D63ABD6EDD}"/>
                  </a:ext>
                </a:extLst>
              </p:cNvPr>
              <p:cNvSpPr/>
              <p:nvPr/>
            </p:nvSpPr>
            <p:spPr>
              <a:xfrm>
                <a:off x="2721401" y="5473180"/>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研究应用领域</a:t>
                </a:r>
              </a:p>
            </p:txBody>
          </p:sp>
          <p:sp>
            <p:nvSpPr>
              <p:cNvPr id="46" name="powerpoint template design by DAJU_PPT正版来源小红书大橘PPT微信DAJU_PPT请勿抄袭搬运！盗版必究！-8">
                <a:extLst>
                  <a:ext uri="{FF2B5EF4-FFF2-40B4-BE49-F238E27FC236}">
                    <a16:creationId xmlns:a16="http://schemas.microsoft.com/office/drawing/2014/main" id="{1446F7C4-A5C3-3E79-4958-0FC9DA96CC86}"/>
                  </a:ext>
                </a:extLst>
              </p:cNvPr>
              <p:cNvSpPr/>
              <p:nvPr/>
            </p:nvSpPr>
            <p:spPr>
              <a:xfrm>
                <a:off x="4911630" y="5096530"/>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6" name="powerpoint template design by DAJU_PPT正版来源小红书大橘PPT微信DAJU_PPT请勿抄袭搬运！盗版必究！-9">
                <a:extLst>
                  <a:ext uri="{FF2B5EF4-FFF2-40B4-BE49-F238E27FC236}">
                    <a16:creationId xmlns:a16="http://schemas.microsoft.com/office/drawing/2014/main" id="{9BB7E369-8569-B47D-1BC5-D50FD0F468A5}"/>
                  </a:ext>
                </a:extLst>
              </p:cNvPr>
              <p:cNvSpPr/>
              <p:nvPr/>
            </p:nvSpPr>
            <p:spPr>
              <a:xfrm>
                <a:off x="5278799" y="5132710"/>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pic>
        <p:nvPicPr>
          <p:cNvPr id="4" name="图片 3">
            <a:extLst>
              <a:ext uri="{FF2B5EF4-FFF2-40B4-BE49-F238E27FC236}">
                <a16:creationId xmlns:a16="http://schemas.microsoft.com/office/drawing/2014/main" id="{1E0E602F-8D12-F8D8-CE5D-A2E347720B63}"/>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694B3C07-97DD-BAD9-3793-BE3ADB4D0098}"/>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DCA6F4F4-8BF7-D20E-6F09-E0E8B3FE9DB2}"/>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5211381F-A7CB-2078-66A3-482365E96EE2}"/>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10" name="直接连接符 9">
            <a:extLst>
              <a:ext uri="{FF2B5EF4-FFF2-40B4-BE49-F238E27FC236}">
                <a16:creationId xmlns:a16="http://schemas.microsoft.com/office/drawing/2014/main" id="{EDE9DD59-FFED-FED4-A19B-BBD5937EC840}"/>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6">
            <a:extLst>
              <a:ext uri="{FF2B5EF4-FFF2-40B4-BE49-F238E27FC236}">
                <a16:creationId xmlns:a16="http://schemas.microsoft.com/office/drawing/2014/main" id="{D3A3474F-2EF0-843A-4A95-7A386A6C8935}"/>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2" name="TextBox 7">
            <a:extLst>
              <a:ext uri="{FF2B5EF4-FFF2-40B4-BE49-F238E27FC236}">
                <a16:creationId xmlns:a16="http://schemas.microsoft.com/office/drawing/2014/main" id="{1D44843B-11EE-14EC-E099-9B42C72F182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3" name="TextBox 9">
            <a:extLst>
              <a:ext uri="{FF2B5EF4-FFF2-40B4-BE49-F238E27FC236}">
                <a16:creationId xmlns:a16="http://schemas.microsoft.com/office/drawing/2014/main" id="{A71A96E0-A9A5-B795-DF86-C8F77A62401B}"/>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0">
            <a:extLst>
              <a:ext uri="{FF2B5EF4-FFF2-40B4-BE49-F238E27FC236}">
                <a16:creationId xmlns:a16="http://schemas.microsoft.com/office/drawing/2014/main" id="{FAD2AF26-1AF2-0632-09C9-3229C4DC98E7}"/>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5" name="TextBox 11">
            <a:extLst>
              <a:ext uri="{FF2B5EF4-FFF2-40B4-BE49-F238E27FC236}">
                <a16:creationId xmlns:a16="http://schemas.microsoft.com/office/drawing/2014/main" id="{6CA3C66E-D45D-6A42-F06F-1DC69198211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6" name="直接连接符 15">
            <a:extLst>
              <a:ext uri="{FF2B5EF4-FFF2-40B4-BE49-F238E27FC236}">
                <a16:creationId xmlns:a16="http://schemas.microsoft.com/office/drawing/2014/main" id="{01AC1F4D-4FCF-4A4F-84CD-A73E68C927A5}"/>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灯片编号占位符 17">
            <a:extLst>
              <a:ext uri="{FF2B5EF4-FFF2-40B4-BE49-F238E27FC236}">
                <a16:creationId xmlns:a16="http://schemas.microsoft.com/office/drawing/2014/main" id="{A0A6A2B0-94DA-AD0E-1FE2-16CA5E879D15}"/>
              </a:ext>
            </a:extLst>
          </p:cNvPr>
          <p:cNvSpPr>
            <a:spLocks noGrp="1"/>
          </p:cNvSpPr>
          <p:nvPr>
            <p:ph type="sldNum" sz="quarter" idx="12"/>
          </p:nvPr>
        </p:nvSpPr>
        <p:spPr/>
        <p:txBody>
          <a:bodyPr/>
          <a:lstStyle/>
          <a:p>
            <a:fld id="{A8537B7A-7510-410A-AA53-45D600DA0276}" type="slidenum">
              <a:rPr lang="zh-CN" altLang="en-US" smtClean="0"/>
              <a:t>29</a:t>
            </a:fld>
            <a:endParaRPr lang="zh-CN" altLang="en-US"/>
          </a:p>
        </p:txBody>
      </p:sp>
      <p:pic>
        <p:nvPicPr>
          <p:cNvPr id="17" name="图形 16">
            <a:extLst>
              <a:ext uri="{FF2B5EF4-FFF2-40B4-BE49-F238E27FC236}">
                <a16:creationId xmlns:a16="http://schemas.microsoft.com/office/drawing/2014/main" id="{1B8B0A56-AC16-DE08-0E8C-224BF0C6DE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21385680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Part.01</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项目背景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Introduction Background</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7537DF7C-9E5E-9651-3B39-038DD333121E}"/>
              </a:ext>
            </a:extLst>
          </p:cNvPr>
          <p:cNvSpPr>
            <a:spLocks noGrp="1"/>
          </p:cNvSpPr>
          <p:nvPr>
            <p:ph type="sldNum" sz="quarter" idx="12"/>
          </p:nvPr>
        </p:nvSpPr>
        <p:spPr/>
        <p:txBody>
          <a:bodyPr/>
          <a:lstStyle/>
          <a:p>
            <a:fld id="{A8537B7A-7510-410A-AA53-45D600DA0276}" type="slidenum">
              <a:rPr lang="zh-CN" altLang="en-US" smtClean="0"/>
              <a:t>3</a:t>
            </a:fld>
            <a:endParaRPr lang="zh-CN" altLang="en-US"/>
          </a:p>
        </p:txBody>
      </p:sp>
      <p:pic>
        <p:nvPicPr>
          <p:cNvPr id="5" name="图形 4">
            <a:extLst>
              <a:ext uri="{FF2B5EF4-FFF2-40B4-BE49-F238E27FC236}">
                <a16:creationId xmlns:a16="http://schemas.microsoft.com/office/drawing/2014/main" id="{91BE4850-E7B9-9BF7-AB1A-113134E917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FCAB4B-2525-5EC9-C1CD-A25593AF7EF7}"/>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CCEED471-F11E-AFF6-5A00-71980BF7C15E}"/>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69E09900-7D55-029F-54B6-9248B4345C84}"/>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1.2 </a:t>
            </a:r>
            <a:r>
              <a:rPr lang="zh-CN" altLang="en-US" dirty="0">
                <a:sym typeface="+mn-lt"/>
              </a:rPr>
              <a:t>研究意义</a:t>
            </a: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5F042D57-156C-DE1E-DDAD-CB580997601B}"/>
              </a:ext>
            </a:extLst>
          </p:cNvPr>
          <p:cNvGrpSpPr/>
          <p:nvPr/>
        </p:nvGrpSpPr>
        <p:grpSpPr>
          <a:xfrm>
            <a:off x="1763643" y="1731147"/>
            <a:ext cx="1283075" cy="4860235"/>
            <a:chOff x="1763643" y="1731147"/>
            <a:chExt cx="1283075" cy="4860235"/>
          </a:xfrm>
          <a:solidFill>
            <a:schemeClr val="bg1">
              <a:lumMod val="85000"/>
            </a:schemeClr>
          </a:solidFill>
        </p:grpSpPr>
        <p:sp>
          <p:nvSpPr>
            <p:cNvPr id="37" name="powerpoint template design by DAJU_PPT正版来源小红书大橘PPT微信DAJU_PPT请勿抄袭搬运！盗版必究！-1">
              <a:extLst>
                <a:ext uri="{FF2B5EF4-FFF2-40B4-BE49-F238E27FC236}">
                  <a16:creationId xmlns:a16="http://schemas.microsoft.com/office/drawing/2014/main" id="{E330EE0D-BDB6-28B5-C79C-2BD84E03A40F}"/>
                </a:ext>
              </a:extLst>
            </p:cNvPr>
            <p:cNvSpPr/>
            <p:nvPr/>
          </p:nvSpPr>
          <p:spPr>
            <a:xfrm rot="5400000">
              <a:off x="1763643" y="173114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8" name="powerpoint template design by DAJU_PPT正版来源小红书大橘PPT微信DAJU_PPT请勿抄袭搬运！盗版必究！-2">
              <a:extLst>
                <a:ext uri="{FF2B5EF4-FFF2-40B4-BE49-F238E27FC236}">
                  <a16:creationId xmlns:a16="http://schemas.microsoft.com/office/drawing/2014/main" id="{1EF1A0FA-6717-73ED-841D-EE37449537AC}"/>
                </a:ext>
              </a:extLst>
            </p:cNvPr>
            <p:cNvSpPr/>
            <p:nvPr/>
          </p:nvSpPr>
          <p:spPr>
            <a:xfrm rot="16200000" flipH="1">
              <a:off x="1763643" y="2922916"/>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9" name="powerpoint template design by DAJU_PPT正版来源小红书大橘PPT微信DAJU_PPT请勿抄袭搬运！盗版必究！-3">
              <a:extLst>
                <a:ext uri="{FF2B5EF4-FFF2-40B4-BE49-F238E27FC236}">
                  <a16:creationId xmlns:a16="http://schemas.microsoft.com/office/drawing/2014/main" id="{A8F2AF68-9924-271B-A564-18980D8D8FCE}"/>
                </a:ext>
              </a:extLst>
            </p:cNvPr>
            <p:cNvSpPr/>
            <p:nvPr/>
          </p:nvSpPr>
          <p:spPr>
            <a:xfrm rot="5400000">
              <a:off x="1763643" y="4116538"/>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40" name="powerpoint template design by DAJU_PPT正版来源小红书大橘PPT微信DAJU_PPT请勿抄袭搬运！盗版必究！-4">
              <a:extLst>
                <a:ext uri="{FF2B5EF4-FFF2-40B4-BE49-F238E27FC236}">
                  <a16:creationId xmlns:a16="http://schemas.microsoft.com/office/drawing/2014/main" id="{69CFB710-62D8-78BC-EB80-38ADA77332F4}"/>
                </a:ext>
              </a:extLst>
            </p:cNvPr>
            <p:cNvSpPr/>
            <p:nvPr/>
          </p:nvSpPr>
          <p:spPr>
            <a:xfrm rot="16200000" flipH="1">
              <a:off x="1763643" y="530830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41" name="powerpoint template design by DAJU_PPT正版来源小红书大橘PPT微信DAJU_PPT请勿抄袭搬运！盗版必究！">
            <a:extLst>
              <a:ext uri="{FF2B5EF4-FFF2-40B4-BE49-F238E27FC236}">
                <a16:creationId xmlns:a16="http://schemas.microsoft.com/office/drawing/2014/main" id="{75912F39-7567-464C-D9E7-E8378976AF53}"/>
              </a:ext>
            </a:extLst>
          </p:cNvPr>
          <p:cNvSpPr/>
          <p:nvPr/>
        </p:nvSpPr>
        <p:spPr>
          <a:xfrm>
            <a:off x="1947980" y="192449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A.</a:t>
            </a:r>
            <a:endParaRPr lang="zh-CN" altLang="en-US" sz="3200" b="1" dirty="0">
              <a:cs typeface="+mn-ea"/>
              <a:sym typeface="+mn-lt"/>
            </a:endParaRPr>
          </a:p>
        </p:txBody>
      </p:sp>
      <p:sp>
        <p:nvSpPr>
          <p:cNvPr id="42" name="powerpoint template design by DAJU_PPT正版来源小红书大橘PPT微信DAJU_PPT请勿抄袭搬运！盗版必究！">
            <a:extLst>
              <a:ext uri="{FF2B5EF4-FFF2-40B4-BE49-F238E27FC236}">
                <a16:creationId xmlns:a16="http://schemas.microsoft.com/office/drawing/2014/main" id="{28551C6C-645E-A449-66EB-4F5A755CDCCA}"/>
              </a:ext>
            </a:extLst>
          </p:cNvPr>
          <p:cNvSpPr/>
          <p:nvPr/>
        </p:nvSpPr>
        <p:spPr>
          <a:xfrm>
            <a:off x="1947980" y="3113658"/>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B.</a:t>
            </a:r>
            <a:endParaRPr lang="zh-CN" altLang="en-US" sz="3200" b="1" dirty="0">
              <a:cs typeface="+mn-ea"/>
              <a:sym typeface="+mn-lt"/>
            </a:endParaRPr>
          </a:p>
        </p:txBody>
      </p:sp>
      <p:sp>
        <p:nvSpPr>
          <p:cNvPr id="43" name="powerpoint template design by DAJU_PPT正版来源小红书大橘PPT微信DAJU_PPT请勿抄袭搬运！盗版必究！">
            <a:extLst>
              <a:ext uri="{FF2B5EF4-FFF2-40B4-BE49-F238E27FC236}">
                <a16:creationId xmlns:a16="http://schemas.microsoft.com/office/drawing/2014/main" id="{59ADABE9-BBB2-EEF6-2F5A-081188DADED0}"/>
              </a:ext>
            </a:extLst>
          </p:cNvPr>
          <p:cNvSpPr/>
          <p:nvPr/>
        </p:nvSpPr>
        <p:spPr>
          <a:xfrm>
            <a:off x="1947980" y="430282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C.</a:t>
            </a:r>
            <a:endParaRPr lang="zh-CN" altLang="en-US" sz="3200" b="1" dirty="0">
              <a:cs typeface="+mn-ea"/>
              <a:sym typeface="+mn-lt"/>
            </a:endParaRPr>
          </a:p>
        </p:txBody>
      </p:sp>
      <p:sp>
        <p:nvSpPr>
          <p:cNvPr id="44" name="powerpoint template design by DAJU_PPT正版来源小红书大橘PPT微信DAJU_PPT请勿抄袭搬运！盗版必究！">
            <a:extLst>
              <a:ext uri="{FF2B5EF4-FFF2-40B4-BE49-F238E27FC236}">
                <a16:creationId xmlns:a16="http://schemas.microsoft.com/office/drawing/2014/main" id="{FA7D8F88-5F30-4465-5BA5-D1BE4367DDEC}"/>
              </a:ext>
            </a:extLst>
          </p:cNvPr>
          <p:cNvSpPr/>
          <p:nvPr/>
        </p:nvSpPr>
        <p:spPr>
          <a:xfrm>
            <a:off x="1947980" y="5491982"/>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D.</a:t>
            </a:r>
            <a:endParaRPr lang="zh-CN" altLang="en-US" sz="3200" b="1" dirty="0">
              <a:cs typeface="+mn-ea"/>
              <a:sym typeface="+mn-lt"/>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0E83E6FF-AFBC-3C51-CBCD-B5AB6D5D3787}"/>
              </a:ext>
            </a:extLst>
          </p:cNvPr>
          <p:cNvSpPr txBox="1"/>
          <p:nvPr/>
        </p:nvSpPr>
        <p:spPr>
          <a:xfrm>
            <a:off x="3387763" y="2064581"/>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6" name="powerpoint template design by DAJU_PPT正版来源小红书大橘PPT微信DAJU_PPT请勿抄袭搬运！盗版必究！">
            <a:extLst>
              <a:ext uri="{FF2B5EF4-FFF2-40B4-BE49-F238E27FC236}">
                <a16:creationId xmlns:a16="http://schemas.microsoft.com/office/drawing/2014/main" id="{217C813D-0A58-A599-5D2A-D3B727F58CC2}"/>
              </a:ext>
            </a:extLst>
          </p:cNvPr>
          <p:cNvSpPr txBox="1"/>
          <p:nvPr/>
        </p:nvSpPr>
        <p:spPr>
          <a:xfrm>
            <a:off x="3387763" y="3253743"/>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EF80C80C-4DB2-66D0-A4E8-03EA36CCABA4}"/>
              </a:ext>
            </a:extLst>
          </p:cNvPr>
          <p:cNvSpPr txBox="1"/>
          <p:nvPr/>
        </p:nvSpPr>
        <p:spPr>
          <a:xfrm>
            <a:off x="3387763" y="4442905"/>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8" name="powerpoint template design by DAJU_PPT正版来源小红书大橘PPT微信DAJU_PPT请勿抄袭搬运！盗版必究！">
            <a:extLst>
              <a:ext uri="{FF2B5EF4-FFF2-40B4-BE49-F238E27FC236}">
                <a16:creationId xmlns:a16="http://schemas.microsoft.com/office/drawing/2014/main" id="{4A03AFA8-581B-D3C5-D0A0-FC9F4BC57923}"/>
              </a:ext>
            </a:extLst>
          </p:cNvPr>
          <p:cNvSpPr txBox="1"/>
          <p:nvPr/>
        </p:nvSpPr>
        <p:spPr>
          <a:xfrm>
            <a:off x="3387763" y="5632067"/>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pic>
        <p:nvPicPr>
          <p:cNvPr id="3" name="图片 2">
            <a:extLst>
              <a:ext uri="{FF2B5EF4-FFF2-40B4-BE49-F238E27FC236}">
                <a16:creationId xmlns:a16="http://schemas.microsoft.com/office/drawing/2014/main" id="{EB81092E-71D9-CC69-8D8E-C0CF721C265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09427F44-C9FB-2FA9-0496-E9A57954892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5" name="直接连接符 4">
            <a:extLst>
              <a:ext uri="{FF2B5EF4-FFF2-40B4-BE49-F238E27FC236}">
                <a16:creationId xmlns:a16="http://schemas.microsoft.com/office/drawing/2014/main" id="{0062FD53-9CCD-11AE-BAE9-E4A49685A49A}"/>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77C62C72-C726-EC1A-26A7-E990140B8C04}"/>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7" name="直接连接符 6">
            <a:extLst>
              <a:ext uri="{FF2B5EF4-FFF2-40B4-BE49-F238E27FC236}">
                <a16:creationId xmlns:a16="http://schemas.microsoft.com/office/drawing/2014/main" id="{20950D9A-7BE4-FF70-1FC0-F5513D863468}"/>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EDD7AAA4-E12C-7526-940A-0335529378C4}"/>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9" name="TextBox 7">
            <a:extLst>
              <a:ext uri="{FF2B5EF4-FFF2-40B4-BE49-F238E27FC236}">
                <a16:creationId xmlns:a16="http://schemas.microsoft.com/office/drawing/2014/main" id="{09C21E3A-DFD0-B84C-28BA-2A9435AD0C93}"/>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BB8241BD-414D-BF4B-0BCD-33392849B3CA}"/>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0">
            <a:extLst>
              <a:ext uri="{FF2B5EF4-FFF2-40B4-BE49-F238E27FC236}">
                <a16:creationId xmlns:a16="http://schemas.microsoft.com/office/drawing/2014/main" id="{03248B8E-F451-B340-359C-7A55011DEB60}"/>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2" name="TextBox 11">
            <a:extLst>
              <a:ext uri="{FF2B5EF4-FFF2-40B4-BE49-F238E27FC236}">
                <a16:creationId xmlns:a16="http://schemas.microsoft.com/office/drawing/2014/main" id="{4316EDFF-D2D2-83DC-7FB6-426732B586D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3" name="直接连接符 12">
            <a:extLst>
              <a:ext uri="{FF2B5EF4-FFF2-40B4-BE49-F238E27FC236}">
                <a16:creationId xmlns:a16="http://schemas.microsoft.com/office/drawing/2014/main" id="{D18BF350-3BD1-929B-8CE1-7CE033EDD757}"/>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F59E55EB-2524-753D-C571-63A3C881C0A6}"/>
              </a:ext>
            </a:extLst>
          </p:cNvPr>
          <p:cNvSpPr>
            <a:spLocks noGrp="1"/>
          </p:cNvSpPr>
          <p:nvPr>
            <p:ph type="sldNum" sz="quarter" idx="12"/>
          </p:nvPr>
        </p:nvSpPr>
        <p:spPr/>
        <p:txBody>
          <a:bodyPr/>
          <a:lstStyle/>
          <a:p>
            <a:fld id="{A8537B7A-7510-410A-AA53-45D600DA0276}" type="slidenum">
              <a:rPr lang="zh-CN" altLang="en-US" smtClean="0"/>
              <a:t>30</a:t>
            </a:fld>
            <a:endParaRPr lang="zh-CN" altLang="en-US"/>
          </a:p>
        </p:txBody>
      </p:sp>
      <p:pic>
        <p:nvPicPr>
          <p:cNvPr id="14" name="图形 13">
            <a:extLst>
              <a:ext uri="{FF2B5EF4-FFF2-40B4-BE49-F238E27FC236}">
                <a16:creationId xmlns:a16="http://schemas.microsoft.com/office/drawing/2014/main" id="{CA145622-4433-319A-79C8-970ACD4B615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3348582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0825AE-D9DE-01E1-D9C0-2D8F13A83162}"/>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BF140C96-5BDE-3867-FC12-0D3A08F40C38}"/>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2CA0DD30-FBC3-94C7-499A-47551B4C6CE5}"/>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2.4 </a:t>
            </a:r>
            <a:r>
              <a:rPr lang="zh-CN" altLang="en-US" dirty="0">
                <a:sym typeface="+mn-lt"/>
              </a:rPr>
              <a:t>研究目标</a:t>
            </a:r>
          </a:p>
        </p:txBody>
      </p:sp>
      <p:grpSp>
        <p:nvGrpSpPr>
          <p:cNvPr id="70" name="powerpoint template design by DAJU_PPT正版来源小红书大橘PPT微信DAJU_PPT请勿抄袭搬运！盗版必究！">
            <a:extLst>
              <a:ext uri="{FF2B5EF4-FFF2-40B4-BE49-F238E27FC236}">
                <a16:creationId xmlns:a16="http://schemas.microsoft.com/office/drawing/2014/main" id="{B33F829C-7130-D01C-5ED0-582560AD9BD3}"/>
              </a:ext>
            </a:extLst>
          </p:cNvPr>
          <p:cNvGrpSpPr/>
          <p:nvPr/>
        </p:nvGrpSpPr>
        <p:grpSpPr>
          <a:xfrm>
            <a:off x="681038" y="2210358"/>
            <a:ext cx="10829924" cy="3118802"/>
            <a:chOff x="666283" y="2131378"/>
            <a:chExt cx="10829924" cy="3118802"/>
          </a:xfrm>
        </p:grpSpPr>
        <p:grpSp>
          <p:nvGrpSpPr>
            <p:cNvPr id="78" name="组合 77">
              <a:extLst>
                <a:ext uri="{FF2B5EF4-FFF2-40B4-BE49-F238E27FC236}">
                  <a16:creationId xmlns:a16="http://schemas.microsoft.com/office/drawing/2014/main" id="{CBC7BF7D-CBFB-E83F-8B05-11DF29A3E4E2}"/>
                </a:ext>
              </a:extLst>
            </p:cNvPr>
            <p:cNvGrpSpPr/>
            <p:nvPr/>
          </p:nvGrpSpPr>
          <p:grpSpPr>
            <a:xfrm>
              <a:off x="666283" y="2131378"/>
              <a:ext cx="10829924" cy="3118802"/>
              <a:chOff x="681038" y="2131378"/>
              <a:chExt cx="10829924" cy="3118802"/>
            </a:xfrm>
          </p:grpSpPr>
          <p:grpSp>
            <p:nvGrpSpPr>
              <p:cNvPr id="81" name="组合 80">
                <a:extLst>
                  <a:ext uri="{FF2B5EF4-FFF2-40B4-BE49-F238E27FC236}">
                    <a16:creationId xmlns:a16="http://schemas.microsoft.com/office/drawing/2014/main" id="{B88EC117-FEDF-B9F0-DE69-56789AF29B22}"/>
                  </a:ext>
                </a:extLst>
              </p:cNvPr>
              <p:cNvGrpSpPr/>
              <p:nvPr/>
            </p:nvGrpSpPr>
            <p:grpSpPr>
              <a:xfrm>
                <a:off x="681038" y="2131378"/>
                <a:ext cx="3118802" cy="3118802"/>
                <a:chOff x="731838" y="2654142"/>
                <a:chExt cx="3118802" cy="3118802"/>
              </a:xfrm>
            </p:grpSpPr>
            <p:sp>
              <p:nvSpPr>
                <p:cNvPr id="90" name="powerpoint template design by DAJU_PPT正版来源小红书大橘PPT微信DAJU_PPT请勿抄袭搬运！盗版必究！-1">
                  <a:extLst>
                    <a:ext uri="{FF2B5EF4-FFF2-40B4-BE49-F238E27FC236}">
                      <a16:creationId xmlns:a16="http://schemas.microsoft.com/office/drawing/2014/main" id="{DF5A1E09-9374-51EF-7431-102B2FDF378B}"/>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1" name="powerpoint template design by DAJU_PPT正版来源小红书大橘PPT微信DAJU_PPT请勿抄袭搬运！盗版必究！-2">
                  <a:extLst>
                    <a:ext uri="{FF2B5EF4-FFF2-40B4-BE49-F238E27FC236}">
                      <a16:creationId xmlns:a16="http://schemas.microsoft.com/office/drawing/2014/main" id="{78B233C1-F840-6845-E120-3C2B922FC00C}"/>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92" name="powerpoint template design by DAJU_PPT正版来源小红书大橘PPT微信DAJU_PPT请勿抄袭搬运！盗版必究！-3">
                  <a:extLst>
                    <a:ext uri="{FF2B5EF4-FFF2-40B4-BE49-F238E27FC236}">
                      <a16:creationId xmlns:a16="http://schemas.microsoft.com/office/drawing/2014/main" id="{A7ABDB2D-33BA-FE32-6AD0-7AE3E1406FBC}"/>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2" name="组合 81">
                <a:extLst>
                  <a:ext uri="{FF2B5EF4-FFF2-40B4-BE49-F238E27FC236}">
                    <a16:creationId xmlns:a16="http://schemas.microsoft.com/office/drawing/2014/main" id="{0EF7F1B5-174C-1642-2BCA-44EFD14E7CDA}"/>
                  </a:ext>
                </a:extLst>
              </p:cNvPr>
              <p:cNvGrpSpPr/>
              <p:nvPr/>
            </p:nvGrpSpPr>
            <p:grpSpPr>
              <a:xfrm>
                <a:off x="4536599" y="2131378"/>
                <a:ext cx="3118802" cy="3118802"/>
                <a:chOff x="731838" y="2654142"/>
                <a:chExt cx="3118802" cy="3118802"/>
              </a:xfrm>
            </p:grpSpPr>
            <p:sp>
              <p:nvSpPr>
                <p:cNvPr id="87" name="powerpoint template design by DAJU_PPT正版来源小红书大橘PPT微信DAJU_PPT请勿抄袭搬运！盗版必究！-4">
                  <a:extLst>
                    <a:ext uri="{FF2B5EF4-FFF2-40B4-BE49-F238E27FC236}">
                      <a16:creationId xmlns:a16="http://schemas.microsoft.com/office/drawing/2014/main" id="{773BE1A9-28CA-A2E3-A025-7F6A61D67779}"/>
                    </a:ext>
                  </a:extLst>
                </p:cNvPr>
                <p:cNvSpPr/>
                <p:nvPr/>
              </p:nvSpPr>
              <p:spPr>
                <a:xfrm>
                  <a:off x="731838" y="2654142"/>
                  <a:ext cx="3118802" cy="3118802"/>
                </a:xfrm>
                <a:prstGeom prst="donut">
                  <a:avLst>
                    <a:gd name="adj" fmla="val 6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8" name="powerpoint template design by DAJU_PPT正版来源小红书大橘PPT微信DAJU_PPT请勿抄袭搬运！盗版必究！-5">
                  <a:extLst>
                    <a:ext uri="{FF2B5EF4-FFF2-40B4-BE49-F238E27FC236}">
                      <a16:creationId xmlns:a16="http://schemas.microsoft.com/office/drawing/2014/main" id="{C38834A4-6D1F-80BE-6E9E-0B2B3053B975}"/>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9" name="powerpoint template design by DAJU_PPT正版来源小红书大橘PPT微信DAJU_PPT请勿抄袭搬运！盗版必究！-6">
                  <a:extLst>
                    <a:ext uri="{FF2B5EF4-FFF2-40B4-BE49-F238E27FC236}">
                      <a16:creationId xmlns:a16="http://schemas.microsoft.com/office/drawing/2014/main" id="{77FBF1FB-AC29-6343-5D8A-E9B4746C2592}"/>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3" name="组合 82">
                <a:extLst>
                  <a:ext uri="{FF2B5EF4-FFF2-40B4-BE49-F238E27FC236}">
                    <a16:creationId xmlns:a16="http://schemas.microsoft.com/office/drawing/2014/main" id="{2EDFC155-4B7A-EE21-E33B-6500457B2B59}"/>
                  </a:ext>
                </a:extLst>
              </p:cNvPr>
              <p:cNvGrpSpPr/>
              <p:nvPr/>
            </p:nvGrpSpPr>
            <p:grpSpPr>
              <a:xfrm>
                <a:off x="8392160" y="2131378"/>
                <a:ext cx="3118802" cy="3118802"/>
                <a:chOff x="731838" y="2654142"/>
                <a:chExt cx="3118802" cy="3118802"/>
              </a:xfrm>
            </p:grpSpPr>
            <p:sp>
              <p:nvSpPr>
                <p:cNvPr id="84" name="powerpoint template design by DAJU_PPT正版来源小红书大橘PPT微信DAJU_PPT请勿抄袭搬运！盗版必究！-7">
                  <a:extLst>
                    <a:ext uri="{FF2B5EF4-FFF2-40B4-BE49-F238E27FC236}">
                      <a16:creationId xmlns:a16="http://schemas.microsoft.com/office/drawing/2014/main" id="{00195912-4DB3-24FB-A2C7-88812A7ADBC9}"/>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5" name="powerpoint template design by DAJU_PPT正版来源小红书大橘PPT微信DAJU_PPT请勿抄袭搬运！盗版必究！-8">
                  <a:extLst>
                    <a:ext uri="{FF2B5EF4-FFF2-40B4-BE49-F238E27FC236}">
                      <a16:creationId xmlns:a16="http://schemas.microsoft.com/office/drawing/2014/main" id="{7D20A904-8A71-6FBF-B553-322EB57DDB00}"/>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6" name="powerpoint template design by DAJU_PPT正版来源小红书大橘PPT微信DAJU_PPT请勿抄袭搬运！盗版必究！-9">
                  <a:extLst>
                    <a:ext uri="{FF2B5EF4-FFF2-40B4-BE49-F238E27FC236}">
                      <a16:creationId xmlns:a16="http://schemas.microsoft.com/office/drawing/2014/main" id="{E6207460-B903-2EB7-5B89-84CDB1B29BBC}"/>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a:ln>
                        <a:noFill/>
                      </a:ln>
                      <a:effectLst/>
                      <a:uLnTx/>
                      <a:uFillTx/>
                      <a:latin typeface="+mj-ea"/>
                      <a:ea typeface="+mj-ea"/>
                      <a:cs typeface="+mn-cs"/>
                    </a:rPr>
                    <a:t>添加</a:t>
                  </a:r>
                  <a:r>
                    <a:rPr kumimoji="0" lang="zh-CN" altLang="en-US" sz="2000" b="1" i="0" u="none" strike="noStrike" kern="1200" cap="none" spc="0" normalizeH="0" baseline="0" noProof="0" dirty="0">
                      <a:ln>
                        <a:noFill/>
                      </a:ln>
                      <a:effectLst/>
                      <a:uLnTx/>
                      <a:uFillTx/>
                      <a:latin typeface="+mj-ea"/>
                      <a:ea typeface="+mj-ea"/>
                      <a:cs typeface="+mn-cs"/>
                    </a:rPr>
                    <a:t>你的标题</a:t>
                  </a:r>
                </a:p>
              </p:txBody>
            </p:sp>
          </p:grpSp>
        </p:grpSp>
        <p:sp>
          <p:nvSpPr>
            <p:cNvPr id="79" name="powerpoint template design by DAJU_PPT正版来源小红书大橘PPT微信DAJU_PPT请勿抄袭搬运！盗版必究！-10">
              <a:extLst>
                <a:ext uri="{FF2B5EF4-FFF2-40B4-BE49-F238E27FC236}">
                  <a16:creationId xmlns:a16="http://schemas.microsoft.com/office/drawing/2014/main" id="{A519C417-5589-BE82-7CA9-FC57850376F7}"/>
                </a:ext>
              </a:extLst>
            </p:cNvPr>
            <p:cNvSpPr/>
            <p:nvPr/>
          </p:nvSpPr>
          <p:spPr>
            <a:xfrm>
              <a:off x="3352721" y="2875280"/>
              <a:ext cx="1630998" cy="1630998"/>
            </a:xfrm>
            <a:prstGeom prst="ellipse">
              <a:avLst/>
            </a:prstGeom>
            <a:blipFill dpi="0" rotWithShape="1">
              <a:blip r:embed="rId3"/>
              <a:srcRect/>
              <a:stretch>
                <a:fillRect t="-25000" b="-25000"/>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0" name="powerpoint template design by DAJU_PPT正版来源小红书大橘PPT微信DAJU_PPT请勿抄袭搬运！盗版必究！-11">
              <a:extLst>
                <a:ext uri="{FF2B5EF4-FFF2-40B4-BE49-F238E27FC236}">
                  <a16:creationId xmlns:a16="http://schemas.microsoft.com/office/drawing/2014/main" id="{A292321A-54CB-BED1-D943-D3054B7F1CDF}"/>
                </a:ext>
              </a:extLst>
            </p:cNvPr>
            <p:cNvSpPr/>
            <p:nvPr/>
          </p:nvSpPr>
          <p:spPr>
            <a:xfrm>
              <a:off x="7178771" y="2875280"/>
              <a:ext cx="1630998" cy="1630998"/>
            </a:xfrm>
            <a:prstGeom prst="ellipse">
              <a:avLst/>
            </a:prstGeom>
            <a:blipFill dpi="0" rotWithShape="1">
              <a:blip r:embed="rId4"/>
              <a:srcRect/>
              <a:stretch>
                <a:fillRect l="-25037" r="-25037"/>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71" name="powerpoint template design by DAJU_PPT正版来源小红书大橘PPT微信DAJU_PPT请勿抄袭搬运！盗版必究！">
            <a:extLst>
              <a:ext uri="{FF2B5EF4-FFF2-40B4-BE49-F238E27FC236}">
                <a16:creationId xmlns:a16="http://schemas.microsoft.com/office/drawing/2014/main" id="{1C8CFB21-20AB-84BF-20AB-7F60EB9E2DBF}"/>
              </a:ext>
            </a:extLst>
          </p:cNvPr>
          <p:cNvSpPr/>
          <p:nvPr/>
        </p:nvSpPr>
        <p:spPr>
          <a:xfrm>
            <a:off x="3862371" y="2210358"/>
            <a:ext cx="320604" cy="320604"/>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2" name="powerpoint template design by DAJU_PPT正版来源小红书大橘PPT微信DAJU_PPT请勿抄袭搬运！盗版必究！">
            <a:extLst>
              <a:ext uri="{FF2B5EF4-FFF2-40B4-BE49-F238E27FC236}">
                <a16:creationId xmlns:a16="http://schemas.microsoft.com/office/drawing/2014/main" id="{F5AC2D55-C349-7E9D-4109-EAE663CC173C}"/>
              </a:ext>
            </a:extLst>
          </p:cNvPr>
          <p:cNvSpPr/>
          <p:nvPr/>
        </p:nvSpPr>
        <p:spPr>
          <a:xfrm>
            <a:off x="7542874" y="5004983"/>
            <a:ext cx="112527" cy="112527"/>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3" name="powerpoint template design by DAJU_PPT正版来源小红书大橘PPT微信DAJU_PPT请勿抄袭搬运！盗版必究！">
            <a:extLst>
              <a:ext uri="{FF2B5EF4-FFF2-40B4-BE49-F238E27FC236}">
                <a16:creationId xmlns:a16="http://schemas.microsoft.com/office/drawing/2014/main" id="{1E711754-47B7-EE01-DE93-2C226D910CBE}"/>
              </a:ext>
            </a:extLst>
          </p:cNvPr>
          <p:cNvSpPr/>
          <p:nvPr/>
        </p:nvSpPr>
        <p:spPr>
          <a:xfrm>
            <a:off x="8279633" y="2282347"/>
            <a:ext cx="248615" cy="248615"/>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4" name="powerpoint template design by DAJU_PPT正版来源小红书大橘PPT微信DAJU_PPT请勿抄袭搬运！盗版必究！">
            <a:extLst>
              <a:ext uri="{FF2B5EF4-FFF2-40B4-BE49-F238E27FC236}">
                <a16:creationId xmlns:a16="http://schemas.microsoft.com/office/drawing/2014/main" id="{BB702E63-E73E-456C-5B55-2610E3B0E9E1}"/>
              </a:ext>
            </a:extLst>
          </p:cNvPr>
          <p:cNvSpPr/>
          <p:nvPr/>
        </p:nvSpPr>
        <p:spPr>
          <a:xfrm>
            <a:off x="786474" y="4892456"/>
            <a:ext cx="112527" cy="112527"/>
          </a:xfrm>
          <a:prstGeom prst="ellipse">
            <a:avLst/>
          </a:prstGeom>
          <a:solidFill>
            <a:schemeClr val="accent2">
              <a:alpha val="3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5" name="powerpoint template design by DAJU_PPT正版来源小红书大橘PPT微信DAJU_PPT请勿抄袭搬运！盗版必究！">
            <a:extLst>
              <a:ext uri="{FF2B5EF4-FFF2-40B4-BE49-F238E27FC236}">
                <a16:creationId xmlns:a16="http://schemas.microsoft.com/office/drawing/2014/main" id="{33496E65-682C-C9C5-E70B-3B644EB77A31}"/>
              </a:ext>
            </a:extLst>
          </p:cNvPr>
          <p:cNvSpPr/>
          <p:nvPr/>
        </p:nvSpPr>
        <p:spPr>
          <a:xfrm>
            <a:off x="3011171" y="4528994"/>
            <a:ext cx="152466" cy="152466"/>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6" name="powerpoint template design by DAJU_PPT正版来源小红书大橘PPT微信DAJU_PPT请勿抄袭搬运！盗版必究！">
            <a:extLst>
              <a:ext uri="{FF2B5EF4-FFF2-40B4-BE49-F238E27FC236}">
                <a16:creationId xmlns:a16="http://schemas.microsoft.com/office/drawing/2014/main" id="{658E529D-87C3-C25C-394E-36EEA59C2591}"/>
              </a:ext>
            </a:extLst>
          </p:cNvPr>
          <p:cNvSpPr/>
          <p:nvPr/>
        </p:nvSpPr>
        <p:spPr>
          <a:xfrm>
            <a:off x="5666814" y="4892456"/>
            <a:ext cx="307266" cy="307266"/>
          </a:xfrm>
          <a:prstGeom prst="ellipse">
            <a:avLst/>
          </a:prstGeom>
          <a:solidFill>
            <a:schemeClr val="accent2">
              <a:alpha val="3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7" name="powerpoint template design by DAJU_PPT正版来源小红书大橘PPT微信DAJU_PPT请勿抄袭搬运！盗版必究！">
            <a:extLst>
              <a:ext uri="{FF2B5EF4-FFF2-40B4-BE49-F238E27FC236}">
                <a16:creationId xmlns:a16="http://schemas.microsoft.com/office/drawing/2014/main" id="{41C1E1B9-ED9C-31D4-C762-A716440A3567}"/>
              </a:ext>
            </a:extLst>
          </p:cNvPr>
          <p:cNvSpPr/>
          <p:nvPr/>
        </p:nvSpPr>
        <p:spPr>
          <a:xfrm>
            <a:off x="11203696" y="4963877"/>
            <a:ext cx="153633" cy="153633"/>
          </a:xfrm>
          <a:prstGeom prst="ellipse">
            <a:avLst/>
          </a:prstGeom>
          <a:solidFill>
            <a:schemeClr val="accent2">
              <a:alpha val="47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2" name="图片 1">
            <a:extLst>
              <a:ext uri="{FF2B5EF4-FFF2-40B4-BE49-F238E27FC236}">
                <a16:creationId xmlns:a16="http://schemas.microsoft.com/office/drawing/2014/main" id="{A6752C48-F136-37A0-4D2D-67250A2E50DA}"/>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867BCDA1-F658-9437-ECBE-C3553FD3598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D145C09E-7D9E-F6CD-67BD-930D091151C7}"/>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194DFDAB-D311-FB69-F236-952188E1BC72}"/>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8BE7620C-9C42-031F-9536-88AA79B14E4C}"/>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50505C9-7818-1218-004F-E43C624D4D40}"/>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183C47D9-7FC4-7C5E-53E6-55234228EBA1}"/>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812C9431-482B-2967-4478-A44041B2BC1B}"/>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35D8DAF3-65B4-6151-0E36-5C3FF1AD772E}"/>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0C15A4F9-1125-318E-2CAC-313C06D0DB51}"/>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sp>
        <p:nvSpPr>
          <p:cNvPr id="13" name="灯片编号占位符 12">
            <a:extLst>
              <a:ext uri="{FF2B5EF4-FFF2-40B4-BE49-F238E27FC236}">
                <a16:creationId xmlns:a16="http://schemas.microsoft.com/office/drawing/2014/main" id="{76F4DB63-2DE9-8B99-CEF3-17BD116603CD}"/>
              </a:ext>
            </a:extLst>
          </p:cNvPr>
          <p:cNvSpPr>
            <a:spLocks noGrp="1"/>
          </p:cNvSpPr>
          <p:nvPr>
            <p:ph type="sldNum" sz="quarter" idx="12"/>
          </p:nvPr>
        </p:nvSpPr>
        <p:spPr/>
        <p:txBody>
          <a:bodyPr/>
          <a:lstStyle/>
          <a:p>
            <a:fld id="{A8537B7A-7510-410A-AA53-45D600DA0276}" type="slidenum">
              <a:rPr lang="zh-CN" altLang="en-US" smtClean="0"/>
              <a:t>31</a:t>
            </a:fld>
            <a:endParaRPr lang="zh-CN" altLang="en-US"/>
          </a:p>
        </p:txBody>
      </p:sp>
      <p:pic>
        <p:nvPicPr>
          <p:cNvPr id="12" name="图形 11">
            <a:extLst>
              <a:ext uri="{FF2B5EF4-FFF2-40B4-BE49-F238E27FC236}">
                <a16:creationId xmlns:a16="http://schemas.microsoft.com/office/drawing/2014/main" id="{A13C544E-52D2-C744-A5E4-0815B7F0AAF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4366872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2.5 </a:t>
            </a:r>
            <a:r>
              <a:rPr lang="zh-CN" altLang="en-US" dirty="0">
                <a:sym typeface="+mn-lt"/>
              </a:rPr>
              <a:t>可行性分析</a:t>
            </a:r>
          </a:p>
        </p:txBody>
      </p:sp>
      <p:sp>
        <p:nvSpPr>
          <p:cNvPr id="46" name="powerpoint template design by DAJU_PPT正版来源小红书大橘PPT微信DAJU_PPT请勿抄袭搬运！盗版必究！"/>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chemeClr val="accent2"/>
          </a:solidFill>
          <a:ln>
            <a:noFill/>
          </a:ln>
        </p:spPr>
        <p:txBody>
          <a:bodyPr/>
          <a:lstStyle/>
          <a:p>
            <a:endParaRPr lang="zh-CN" altLang="en-US" sz="3200">
              <a:cs typeface="+mn-ea"/>
              <a:sym typeface="+mn-lt"/>
            </a:endParaRPr>
          </a:p>
        </p:txBody>
      </p:sp>
      <p:sp>
        <p:nvSpPr>
          <p:cNvPr id="47" name="powerpoint template design by DAJU_PPT正版来源小红书大橘PPT微信DAJU_PPT请勿抄袭搬运！盗版必究！"/>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chemeClr val="accent1"/>
          </a:solidFill>
          <a:ln>
            <a:noFill/>
          </a:ln>
        </p:spPr>
        <p:txBody>
          <a:bodyPr/>
          <a:lstStyle/>
          <a:p>
            <a:endParaRPr lang="zh-CN" altLang="en-US" sz="3200">
              <a:cs typeface="+mn-ea"/>
              <a:sym typeface="+mn-lt"/>
            </a:endParaRPr>
          </a:p>
        </p:txBody>
      </p:sp>
      <p:sp>
        <p:nvSpPr>
          <p:cNvPr id="48" name="powerpoint template design by DAJU_PPT正版来源小红书大橘PPT微信DAJU_PPT请勿抄袭搬运！盗版必究！"/>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chemeClr val="accent2"/>
          </a:solidFill>
          <a:ln>
            <a:noFill/>
          </a:ln>
        </p:spPr>
        <p:txBody>
          <a:bodyPr/>
          <a:lstStyle/>
          <a:p>
            <a:endParaRPr lang="zh-CN" altLang="en-US" sz="3200">
              <a:cs typeface="+mn-ea"/>
              <a:sym typeface="+mn-lt"/>
            </a:endParaRPr>
          </a:p>
        </p:txBody>
      </p:sp>
      <p:sp>
        <p:nvSpPr>
          <p:cNvPr id="49" name="powerpoint template design by DAJU_PPT正版来源小红书大橘PPT微信DAJU_PPT请勿抄袭搬运！盗版必究！"/>
          <p:cNvSpPr/>
          <p:nvPr/>
        </p:nvSpPr>
        <p:spPr bwMode="auto">
          <a:xfrm rot="532010">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chemeClr val="accent1"/>
          </a:solidFill>
          <a:ln>
            <a:noFill/>
          </a:ln>
        </p:spPr>
        <p:txBody>
          <a:bodyPr/>
          <a:lstStyle/>
          <a:p>
            <a:endParaRPr lang="zh-CN" altLang="en-US" sz="3200">
              <a:cs typeface="+mn-ea"/>
              <a:sym typeface="+mn-lt"/>
            </a:endParaRPr>
          </a:p>
        </p:txBody>
      </p:sp>
      <p:sp>
        <p:nvSpPr>
          <p:cNvPr id="50" name="powerpoint template design by DAJU_PPT正版来源小红书大橘PPT微信DAJU_PPT请勿抄袭搬运！盗版必究！"/>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chemeClr val="accent2"/>
          </a:solidFill>
          <a:ln>
            <a:noFill/>
          </a:ln>
        </p:spPr>
        <p:txBody>
          <a:bodyPr wrap="square" anchor="ctr">
            <a:noAutofit/>
          </a:bodyPr>
          <a:lstStyle/>
          <a:p>
            <a:endParaRPr lang="zh-CN" altLang="en-US" sz="3200">
              <a:cs typeface="+mn-ea"/>
              <a:sym typeface="+mn-lt"/>
            </a:endParaRPr>
          </a:p>
        </p:txBody>
      </p:sp>
      <p:sp>
        <p:nvSpPr>
          <p:cNvPr id="39" name="powerpoint template design by DAJU_PPT正版来源小红书大橘PPT微信DAJU_PPT请勿抄袭搬运！盗版必究！">
            <a:extLst>
              <a:ext uri="{FF2B5EF4-FFF2-40B4-BE49-F238E27FC236}">
                <a16:creationId xmlns:a16="http://schemas.microsoft.com/office/drawing/2014/main" id="{0A0D9473-3578-93F6-352F-0A7F8DD8BB62}"/>
              </a:ext>
            </a:extLst>
          </p:cNvPr>
          <p:cNvSpPr txBox="1"/>
          <p:nvPr/>
        </p:nvSpPr>
        <p:spPr>
          <a:xfrm>
            <a:off x="7338481" y="222613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0" name="powerpoint template design by DAJU_PPT正版来源小红书大橘PPT微信DAJU_PPT请勿抄袭搬运！盗版必究！">
            <a:extLst>
              <a:ext uri="{FF2B5EF4-FFF2-40B4-BE49-F238E27FC236}">
                <a16:creationId xmlns:a16="http://schemas.microsoft.com/office/drawing/2014/main" id="{06C421AE-CDF9-AD77-1480-AB9ED3852BCB}"/>
              </a:ext>
            </a:extLst>
          </p:cNvPr>
          <p:cNvSpPr txBox="1"/>
          <p:nvPr/>
        </p:nvSpPr>
        <p:spPr>
          <a:xfrm>
            <a:off x="8731251" y="407429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1" name="powerpoint template design by DAJU_PPT正版来源小红书大橘PPT微信DAJU_PPT请勿抄袭搬运！盗版必究！">
            <a:extLst>
              <a:ext uri="{FF2B5EF4-FFF2-40B4-BE49-F238E27FC236}">
                <a16:creationId xmlns:a16="http://schemas.microsoft.com/office/drawing/2014/main" id="{B92F0397-24E9-7315-2ECB-969A8EC533FA}"/>
              </a:ext>
            </a:extLst>
          </p:cNvPr>
          <p:cNvSpPr txBox="1"/>
          <p:nvPr/>
        </p:nvSpPr>
        <p:spPr>
          <a:xfrm flipH="1">
            <a:off x="1392697" y="222613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2" name="powerpoint template design by DAJU_PPT正版来源小红书大橘PPT微信DAJU_PPT请勿抄袭搬运！盗版必究！">
            <a:extLst>
              <a:ext uri="{FF2B5EF4-FFF2-40B4-BE49-F238E27FC236}">
                <a16:creationId xmlns:a16="http://schemas.microsoft.com/office/drawing/2014/main" id="{C623C273-339E-1726-5847-72A6E8915A9C}"/>
              </a:ext>
            </a:extLst>
          </p:cNvPr>
          <p:cNvSpPr txBox="1"/>
          <p:nvPr/>
        </p:nvSpPr>
        <p:spPr>
          <a:xfrm flipH="1">
            <a:off x="192548" y="407429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pic>
        <p:nvPicPr>
          <p:cNvPr id="2" name="图片 1">
            <a:extLst>
              <a:ext uri="{FF2B5EF4-FFF2-40B4-BE49-F238E27FC236}">
                <a16:creationId xmlns:a16="http://schemas.microsoft.com/office/drawing/2014/main" id="{121EA955-8F9C-6098-EA59-2B96760BBA2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F1E861F5-9AD0-D5B8-ADE9-54F2398413B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7F38EC9-DA39-EE50-E0FB-5ABFB95221C2}"/>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0A5EBFBB-0FA0-9CE3-A52C-D6927B3C2EEE}"/>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31252BA-C21D-5780-99C0-E983D1972BEA}"/>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E1D7C82-BBD2-4B31-9AA4-14F2C918EE17}"/>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1FB923A2-267E-FD46-3CF6-027FF3BB7945}"/>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1871C765-FDB4-12B0-DB37-CBDA22414DD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7181042D-CB0E-8FC6-E5C8-E0B71B7C7C5D}"/>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D3B4AD23-42C4-BABB-8820-3B2BD4C6C52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sp>
        <p:nvSpPr>
          <p:cNvPr id="13" name="灯片编号占位符 12">
            <a:extLst>
              <a:ext uri="{FF2B5EF4-FFF2-40B4-BE49-F238E27FC236}">
                <a16:creationId xmlns:a16="http://schemas.microsoft.com/office/drawing/2014/main" id="{0C2103FE-8DEE-D86A-77E8-D5C6CC18392E}"/>
              </a:ext>
            </a:extLst>
          </p:cNvPr>
          <p:cNvSpPr>
            <a:spLocks noGrp="1"/>
          </p:cNvSpPr>
          <p:nvPr>
            <p:ph type="sldNum" sz="quarter" idx="12"/>
          </p:nvPr>
        </p:nvSpPr>
        <p:spPr/>
        <p:txBody>
          <a:bodyPr/>
          <a:lstStyle/>
          <a:p>
            <a:fld id="{A8537B7A-7510-410A-AA53-45D600DA0276}" type="slidenum">
              <a:rPr lang="zh-CN" altLang="en-US" smtClean="0"/>
              <a:t>32</a:t>
            </a:fld>
            <a:endParaRPr lang="zh-CN" altLang="en-US"/>
          </a:p>
        </p:txBody>
      </p:sp>
      <p:pic>
        <p:nvPicPr>
          <p:cNvPr id="12" name="图形 11">
            <a:extLst>
              <a:ext uri="{FF2B5EF4-FFF2-40B4-BE49-F238E27FC236}">
                <a16:creationId xmlns:a16="http://schemas.microsoft.com/office/drawing/2014/main" id="{F93FF877-FCEC-4E58-9BAD-14A8C81DB7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78780-33E7-A66F-F2BC-0633FC5E3814}"/>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573F31D5-4F9A-52B5-BDE2-575A21817F48}"/>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F82CBCDB-8D68-8B1C-9370-22F185E0A813}"/>
              </a:ext>
            </a:extLst>
          </p:cNvPr>
          <p:cNvSpPr txBox="1"/>
          <p:nvPr/>
        </p:nvSpPr>
        <p:spPr>
          <a:xfrm>
            <a:off x="473580" y="1108968"/>
            <a:ext cx="6272518"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2.2 </a:t>
            </a:r>
            <a:r>
              <a:rPr lang="zh-CN" altLang="en-US" dirty="0">
                <a:sym typeface="+mn-lt"/>
              </a:rPr>
              <a:t>基于</a:t>
            </a:r>
            <a:r>
              <a:rPr lang="en-US" altLang="zh-CN" dirty="0">
                <a:sym typeface="+mn-lt"/>
              </a:rPr>
              <a:t>Transformer</a:t>
            </a:r>
            <a:r>
              <a:rPr lang="zh-CN" altLang="en-US" dirty="0">
                <a:sym typeface="+mn-lt"/>
              </a:rPr>
              <a:t>模型的徒步旅游推荐系统</a:t>
            </a:r>
          </a:p>
        </p:txBody>
      </p:sp>
      <p:pic>
        <p:nvPicPr>
          <p:cNvPr id="49" name="powerpoint template design by DAJU_PPT正版来源小红书大橘PPT微信DAJU_PPT请勿抄袭搬运！盗版必究！">
            <a:extLst>
              <a:ext uri="{FF2B5EF4-FFF2-40B4-BE49-F238E27FC236}">
                <a16:creationId xmlns:a16="http://schemas.microsoft.com/office/drawing/2014/main" id="{2AE9EAAF-93BA-E6FC-1AED-5FA372DD6DFB}"/>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3420686"/>
            <a:ext cx="4607254" cy="2479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 name="powerpoint template design by DAJU_PPT正版来源小红书大橘PPT微信DAJU_PPT请勿抄袭搬运！盗版必究！">
            <a:extLst>
              <a:ext uri="{FF2B5EF4-FFF2-40B4-BE49-F238E27FC236}">
                <a16:creationId xmlns:a16="http://schemas.microsoft.com/office/drawing/2014/main" id="{B5C654BC-0B5B-B289-6A44-973A9C988E98}"/>
              </a:ext>
            </a:extLst>
          </p:cNvPr>
          <p:cNvGrpSpPr/>
          <p:nvPr/>
        </p:nvGrpSpPr>
        <p:grpSpPr>
          <a:xfrm>
            <a:off x="5135573" y="3469492"/>
            <a:ext cx="6299201" cy="2561451"/>
            <a:chOff x="5283199" y="3336347"/>
            <a:chExt cx="6299201" cy="2561451"/>
          </a:xfrm>
        </p:grpSpPr>
        <p:grpSp>
          <p:nvGrpSpPr>
            <p:cNvPr id="53" name="Group 9">
              <a:extLst>
                <a:ext uri="{FF2B5EF4-FFF2-40B4-BE49-F238E27FC236}">
                  <a16:creationId xmlns:a16="http://schemas.microsoft.com/office/drawing/2014/main" id="{97E92508-FE30-907F-B7C2-1B481F3CCDB5}"/>
                </a:ext>
              </a:extLst>
            </p:cNvPr>
            <p:cNvGrpSpPr/>
            <p:nvPr/>
          </p:nvGrpSpPr>
          <p:grpSpPr>
            <a:xfrm>
              <a:off x="5283199" y="3336347"/>
              <a:ext cx="6299201" cy="948054"/>
              <a:chOff x="6096000" y="1689269"/>
              <a:chExt cx="6299201" cy="948054"/>
            </a:xfrm>
          </p:grpSpPr>
          <p:grpSp>
            <p:nvGrpSpPr>
              <p:cNvPr id="61" name="组合 60">
                <a:extLst>
                  <a:ext uri="{FF2B5EF4-FFF2-40B4-BE49-F238E27FC236}">
                    <a16:creationId xmlns:a16="http://schemas.microsoft.com/office/drawing/2014/main" id="{FB22E6F1-24AC-4989-7C51-E0DDE8436C68}"/>
                  </a:ext>
                </a:extLst>
              </p:cNvPr>
              <p:cNvGrpSpPr/>
              <p:nvPr/>
            </p:nvGrpSpPr>
            <p:grpSpPr>
              <a:xfrm>
                <a:off x="7047341" y="1689269"/>
                <a:ext cx="5347860" cy="948054"/>
                <a:chOff x="609599" y="2513502"/>
                <a:chExt cx="5347860" cy="948054"/>
              </a:xfrm>
            </p:grpSpPr>
            <p:sp>
              <p:nvSpPr>
                <p:cNvPr id="65" name="powerpoint template design by DAJU_PPT正版来源小红书大橘PPT微信DAJU_PPT请勿抄袭搬运！盗版必究！-1">
                  <a:extLst>
                    <a:ext uri="{FF2B5EF4-FFF2-40B4-BE49-F238E27FC236}">
                      <a16:creationId xmlns:a16="http://schemas.microsoft.com/office/drawing/2014/main" id="{5659CFBE-8E87-602A-A1F4-642622B4C1C4}"/>
                    </a:ext>
                  </a:extLst>
                </p:cNvPr>
                <p:cNvSpPr/>
                <p:nvPr/>
              </p:nvSpPr>
              <p:spPr>
                <a:xfrm>
                  <a:off x="609599" y="2852543"/>
                  <a:ext cx="5347860" cy="609013"/>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600" dirty="0" err="1">
                      <a:latin typeface="+mn-ea"/>
                    </a:rPr>
                    <a:t>正文内容，选择模板中的文字然后鼠标右键，粘贴选项里面选择“只保留文字”即可更改为您想替换的文字</a:t>
                  </a:r>
                  <a:endParaRPr lang="en-US" altLang="zh-CN" sz="1600" dirty="0">
                    <a:latin typeface="+mn-ea"/>
                  </a:endParaRPr>
                </a:p>
              </p:txBody>
            </p:sp>
            <p:sp>
              <p:nvSpPr>
                <p:cNvPr id="66" name="powerpoint template design by DAJU_PPT正版来源小红书大橘PPT微信DAJU_PPT请勿抄袭搬运！盗版必究！-2">
                  <a:extLst>
                    <a:ext uri="{FF2B5EF4-FFF2-40B4-BE49-F238E27FC236}">
                      <a16:creationId xmlns:a16="http://schemas.microsoft.com/office/drawing/2014/main" id="{2B919911-2E4D-7676-C86B-5281D22A9359}"/>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62" name="组合 61">
                <a:extLst>
                  <a:ext uri="{FF2B5EF4-FFF2-40B4-BE49-F238E27FC236}">
                    <a16:creationId xmlns:a16="http://schemas.microsoft.com/office/drawing/2014/main" id="{34C5A228-5883-066A-05C8-F5A59C5EDD2E}"/>
                  </a:ext>
                </a:extLst>
              </p:cNvPr>
              <p:cNvGrpSpPr/>
              <p:nvPr/>
            </p:nvGrpSpPr>
            <p:grpSpPr>
              <a:xfrm>
                <a:off x="6096000" y="1766007"/>
                <a:ext cx="739533" cy="817074"/>
                <a:chOff x="3815081" y="1469372"/>
                <a:chExt cx="528319" cy="583714"/>
              </a:xfrm>
            </p:grpSpPr>
            <p:sp>
              <p:nvSpPr>
                <p:cNvPr id="63" name="powerpoint template design by DAJU_PPT正版来源小红书大橘PPT微信DAJU_PPT请勿抄袭搬运！盗版必究！-3">
                  <a:extLst>
                    <a:ext uri="{FF2B5EF4-FFF2-40B4-BE49-F238E27FC236}">
                      <a16:creationId xmlns:a16="http://schemas.microsoft.com/office/drawing/2014/main" id="{3EC2863D-C016-7951-CA22-0EF760B832B8}"/>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4" name="powerpoint template design by DAJU_PPT正版来源小红书大橘PPT微信DAJU_PPT请勿抄袭搬运！盗版必究！-4">
                  <a:extLst>
                    <a:ext uri="{FF2B5EF4-FFF2-40B4-BE49-F238E27FC236}">
                      <a16:creationId xmlns:a16="http://schemas.microsoft.com/office/drawing/2014/main" id="{C0C1B712-F6A9-F780-6807-D73EA410698C}"/>
                    </a:ext>
                  </a:extLst>
                </p:cNvPr>
                <p:cNvSpPr>
                  <a:spLocks noChangeAspect="1"/>
                </p:cNvSpPr>
                <p:nvPr/>
              </p:nvSpPr>
              <p:spPr bwMode="auto">
                <a:xfrm>
                  <a:off x="3921539" y="1642971"/>
                  <a:ext cx="315404" cy="236514"/>
                </a:xfrm>
                <a:custGeom>
                  <a:avLst/>
                  <a:gdLst>
                    <a:gd name="connsiteX0" fmla="*/ 502847 w 609586"/>
                    <a:gd name="connsiteY0" fmla="*/ 365700 h 457115"/>
                    <a:gd name="connsiteX1" fmla="*/ 518077 w 609586"/>
                    <a:gd name="connsiteY1" fmla="*/ 380929 h 457115"/>
                    <a:gd name="connsiteX2" fmla="*/ 502847 w 609586"/>
                    <a:gd name="connsiteY2" fmla="*/ 396159 h 457115"/>
                    <a:gd name="connsiteX3" fmla="*/ 487618 w 609586"/>
                    <a:gd name="connsiteY3" fmla="*/ 380929 h 457115"/>
                    <a:gd name="connsiteX4" fmla="*/ 502847 w 609586"/>
                    <a:gd name="connsiteY4" fmla="*/ 365700 h 457115"/>
                    <a:gd name="connsiteX5" fmla="*/ 15238 w 609586"/>
                    <a:gd name="connsiteY5" fmla="*/ 365692 h 457115"/>
                    <a:gd name="connsiteX6" fmla="*/ 350480 w 609586"/>
                    <a:gd name="connsiteY6" fmla="*/ 365692 h 457115"/>
                    <a:gd name="connsiteX7" fmla="*/ 365719 w 609586"/>
                    <a:gd name="connsiteY7" fmla="*/ 380929 h 457115"/>
                    <a:gd name="connsiteX8" fmla="*/ 350480 w 609586"/>
                    <a:gd name="connsiteY8" fmla="*/ 396167 h 457115"/>
                    <a:gd name="connsiteX9" fmla="*/ 30476 w 609586"/>
                    <a:gd name="connsiteY9" fmla="*/ 396167 h 457115"/>
                    <a:gd name="connsiteX10" fmla="*/ 30476 w 609586"/>
                    <a:gd name="connsiteY10" fmla="*/ 411404 h 457115"/>
                    <a:gd name="connsiteX11" fmla="*/ 45715 w 609586"/>
                    <a:gd name="connsiteY11" fmla="*/ 426641 h 457115"/>
                    <a:gd name="connsiteX12" fmla="*/ 350480 w 609586"/>
                    <a:gd name="connsiteY12" fmla="*/ 426641 h 457115"/>
                    <a:gd name="connsiteX13" fmla="*/ 365719 w 609586"/>
                    <a:gd name="connsiteY13" fmla="*/ 441878 h 457115"/>
                    <a:gd name="connsiteX14" fmla="*/ 350480 w 609586"/>
                    <a:gd name="connsiteY14" fmla="*/ 457115 h 457115"/>
                    <a:gd name="connsiteX15" fmla="*/ 45715 w 609586"/>
                    <a:gd name="connsiteY15" fmla="*/ 457115 h 457115"/>
                    <a:gd name="connsiteX16" fmla="*/ 0 w 609586"/>
                    <a:gd name="connsiteY16" fmla="*/ 411404 h 457115"/>
                    <a:gd name="connsiteX17" fmla="*/ 0 w 609586"/>
                    <a:gd name="connsiteY17" fmla="*/ 380929 h 457115"/>
                    <a:gd name="connsiteX18" fmla="*/ 15238 w 609586"/>
                    <a:gd name="connsiteY18" fmla="*/ 365692 h 457115"/>
                    <a:gd name="connsiteX19" fmla="*/ 441930 w 609586"/>
                    <a:gd name="connsiteY19" fmla="*/ 152389 h 457115"/>
                    <a:gd name="connsiteX20" fmla="*/ 426689 w 609586"/>
                    <a:gd name="connsiteY20" fmla="*/ 167626 h 457115"/>
                    <a:gd name="connsiteX21" fmla="*/ 426689 w 609586"/>
                    <a:gd name="connsiteY21" fmla="*/ 411406 h 457115"/>
                    <a:gd name="connsiteX22" fmla="*/ 441930 w 609586"/>
                    <a:gd name="connsiteY22" fmla="*/ 426643 h 457115"/>
                    <a:gd name="connsiteX23" fmla="*/ 563862 w 609586"/>
                    <a:gd name="connsiteY23" fmla="*/ 426643 h 457115"/>
                    <a:gd name="connsiteX24" fmla="*/ 579103 w 609586"/>
                    <a:gd name="connsiteY24" fmla="*/ 411406 h 457115"/>
                    <a:gd name="connsiteX25" fmla="*/ 579103 w 609586"/>
                    <a:gd name="connsiteY25" fmla="*/ 167626 h 457115"/>
                    <a:gd name="connsiteX26" fmla="*/ 563862 w 609586"/>
                    <a:gd name="connsiteY26" fmla="*/ 152389 h 457115"/>
                    <a:gd name="connsiteX27" fmla="*/ 441930 w 609586"/>
                    <a:gd name="connsiteY27" fmla="*/ 121917 h 457115"/>
                    <a:gd name="connsiteX28" fmla="*/ 563862 w 609586"/>
                    <a:gd name="connsiteY28" fmla="*/ 121917 h 457115"/>
                    <a:gd name="connsiteX29" fmla="*/ 609586 w 609586"/>
                    <a:gd name="connsiteY29" fmla="*/ 167626 h 457115"/>
                    <a:gd name="connsiteX30" fmla="*/ 609586 w 609586"/>
                    <a:gd name="connsiteY30" fmla="*/ 411406 h 457115"/>
                    <a:gd name="connsiteX31" fmla="*/ 563862 w 609586"/>
                    <a:gd name="connsiteY31" fmla="*/ 457115 h 457115"/>
                    <a:gd name="connsiteX32" fmla="*/ 441930 w 609586"/>
                    <a:gd name="connsiteY32" fmla="*/ 457115 h 457115"/>
                    <a:gd name="connsiteX33" fmla="*/ 396206 w 609586"/>
                    <a:gd name="connsiteY33" fmla="*/ 411406 h 457115"/>
                    <a:gd name="connsiteX34" fmla="*/ 396206 w 609586"/>
                    <a:gd name="connsiteY34" fmla="*/ 167626 h 457115"/>
                    <a:gd name="connsiteX35" fmla="*/ 441930 w 609586"/>
                    <a:gd name="connsiteY35" fmla="*/ 121917 h 457115"/>
                    <a:gd name="connsiteX36" fmla="*/ 106668 w 609586"/>
                    <a:gd name="connsiteY36" fmla="*/ 0 h 457115"/>
                    <a:gd name="connsiteX37" fmla="*/ 502863 w 609586"/>
                    <a:gd name="connsiteY37" fmla="*/ 0 h 457115"/>
                    <a:gd name="connsiteX38" fmla="*/ 548578 w 609586"/>
                    <a:gd name="connsiteY38" fmla="*/ 45711 h 457115"/>
                    <a:gd name="connsiteX39" fmla="*/ 548578 w 609586"/>
                    <a:gd name="connsiteY39" fmla="*/ 76186 h 457115"/>
                    <a:gd name="connsiteX40" fmla="*/ 533340 w 609586"/>
                    <a:gd name="connsiteY40" fmla="*/ 91423 h 457115"/>
                    <a:gd name="connsiteX41" fmla="*/ 518102 w 609586"/>
                    <a:gd name="connsiteY41" fmla="*/ 76186 h 457115"/>
                    <a:gd name="connsiteX42" fmla="*/ 518102 w 609586"/>
                    <a:gd name="connsiteY42" fmla="*/ 45711 h 457115"/>
                    <a:gd name="connsiteX43" fmla="*/ 502863 w 609586"/>
                    <a:gd name="connsiteY43" fmla="*/ 30474 h 457115"/>
                    <a:gd name="connsiteX44" fmla="*/ 106668 w 609586"/>
                    <a:gd name="connsiteY44" fmla="*/ 30474 h 457115"/>
                    <a:gd name="connsiteX45" fmla="*/ 91430 w 609586"/>
                    <a:gd name="connsiteY45" fmla="*/ 45711 h 457115"/>
                    <a:gd name="connsiteX46" fmla="*/ 91430 w 609586"/>
                    <a:gd name="connsiteY46" fmla="*/ 289506 h 457115"/>
                    <a:gd name="connsiteX47" fmla="*/ 106668 w 609586"/>
                    <a:gd name="connsiteY47" fmla="*/ 304743 h 457115"/>
                    <a:gd name="connsiteX48" fmla="*/ 350480 w 609586"/>
                    <a:gd name="connsiteY48" fmla="*/ 304743 h 457115"/>
                    <a:gd name="connsiteX49" fmla="*/ 365719 w 609586"/>
                    <a:gd name="connsiteY49" fmla="*/ 319980 h 457115"/>
                    <a:gd name="connsiteX50" fmla="*/ 350480 w 609586"/>
                    <a:gd name="connsiteY50" fmla="*/ 335217 h 457115"/>
                    <a:gd name="connsiteX51" fmla="*/ 106668 w 609586"/>
                    <a:gd name="connsiteY51" fmla="*/ 335217 h 457115"/>
                    <a:gd name="connsiteX52" fmla="*/ 60953 w 609586"/>
                    <a:gd name="connsiteY52" fmla="*/ 289506 h 457115"/>
                    <a:gd name="connsiteX53" fmla="*/ 60953 w 609586"/>
                    <a:gd name="connsiteY53" fmla="*/ 45711 h 457115"/>
                    <a:gd name="connsiteX54" fmla="*/ 106668 w 609586"/>
                    <a:gd name="connsiteY54" fmla="*/ 0 h 457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09586" h="457115">
                      <a:moveTo>
                        <a:pt x="502847" y="365700"/>
                      </a:moveTo>
                      <a:cubicBezTo>
                        <a:pt x="511271" y="365652"/>
                        <a:pt x="518124" y="372505"/>
                        <a:pt x="518077" y="380929"/>
                      </a:cubicBezTo>
                      <a:cubicBezTo>
                        <a:pt x="518124" y="389353"/>
                        <a:pt x="511271" y="396206"/>
                        <a:pt x="502847" y="396159"/>
                      </a:cubicBezTo>
                      <a:cubicBezTo>
                        <a:pt x="494423" y="396206"/>
                        <a:pt x="487570" y="389353"/>
                        <a:pt x="487618" y="380929"/>
                      </a:cubicBezTo>
                      <a:cubicBezTo>
                        <a:pt x="487570" y="372505"/>
                        <a:pt x="494423" y="365652"/>
                        <a:pt x="502847" y="365700"/>
                      </a:cubicBezTo>
                      <a:close/>
                      <a:moveTo>
                        <a:pt x="15238" y="365692"/>
                      </a:moveTo>
                      <a:lnTo>
                        <a:pt x="350480" y="365692"/>
                      </a:lnTo>
                      <a:cubicBezTo>
                        <a:pt x="358909" y="365692"/>
                        <a:pt x="365719" y="372501"/>
                        <a:pt x="365719" y="380929"/>
                      </a:cubicBezTo>
                      <a:cubicBezTo>
                        <a:pt x="365719" y="389357"/>
                        <a:pt x="358909" y="396167"/>
                        <a:pt x="350480" y="396167"/>
                      </a:cubicBezTo>
                      <a:lnTo>
                        <a:pt x="30476" y="396167"/>
                      </a:lnTo>
                      <a:lnTo>
                        <a:pt x="30476" y="411404"/>
                      </a:lnTo>
                      <a:cubicBezTo>
                        <a:pt x="30476" y="419832"/>
                        <a:pt x="37286" y="426641"/>
                        <a:pt x="45715" y="426641"/>
                      </a:cubicBezTo>
                      <a:lnTo>
                        <a:pt x="350480" y="426641"/>
                      </a:lnTo>
                      <a:cubicBezTo>
                        <a:pt x="358909" y="426641"/>
                        <a:pt x="365719" y="433450"/>
                        <a:pt x="365719" y="441878"/>
                      </a:cubicBezTo>
                      <a:cubicBezTo>
                        <a:pt x="365719" y="450306"/>
                        <a:pt x="358909" y="457115"/>
                        <a:pt x="350480" y="457115"/>
                      </a:cubicBezTo>
                      <a:lnTo>
                        <a:pt x="45715" y="457115"/>
                      </a:lnTo>
                      <a:cubicBezTo>
                        <a:pt x="20524" y="457115"/>
                        <a:pt x="0" y="436593"/>
                        <a:pt x="0" y="411404"/>
                      </a:cubicBezTo>
                      <a:lnTo>
                        <a:pt x="0" y="380929"/>
                      </a:lnTo>
                      <a:cubicBezTo>
                        <a:pt x="0" y="372501"/>
                        <a:pt x="6809" y="365692"/>
                        <a:pt x="15238" y="365692"/>
                      </a:cubicBezTo>
                      <a:close/>
                      <a:moveTo>
                        <a:pt x="441930" y="152389"/>
                      </a:moveTo>
                      <a:cubicBezTo>
                        <a:pt x="433500" y="152389"/>
                        <a:pt x="426689" y="159198"/>
                        <a:pt x="426689" y="167626"/>
                      </a:cubicBezTo>
                      <a:lnTo>
                        <a:pt x="426689" y="411406"/>
                      </a:lnTo>
                      <a:cubicBezTo>
                        <a:pt x="426689" y="419834"/>
                        <a:pt x="433500" y="426643"/>
                        <a:pt x="441930" y="426643"/>
                      </a:cubicBezTo>
                      <a:lnTo>
                        <a:pt x="563862" y="426643"/>
                      </a:lnTo>
                      <a:cubicBezTo>
                        <a:pt x="572292" y="426643"/>
                        <a:pt x="579103" y="419834"/>
                        <a:pt x="579103" y="411406"/>
                      </a:cubicBezTo>
                      <a:lnTo>
                        <a:pt x="579103" y="167626"/>
                      </a:lnTo>
                      <a:cubicBezTo>
                        <a:pt x="579103" y="159198"/>
                        <a:pt x="572292" y="152389"/>
                        <a:pt x="563862" y="152389"/>
                      </a:cubicBezTo>
                      <a:close/>
                      <a:moveTo>
                        <a:pt x="441930" y="121917"/>
                      </a:moveTo>
                      <a:lnTo>
                        <a:pt x="563862" y="121917"/>
                      </a:lnTo>
                      <a:cubicBezTo>
                        <a:pt x="589058" y="121917"/>
                        <a:pt x="609586" y="142438"/>
                        <a:pt x="609586" y="167626"/>
                      </a:cubicBezTo>
                      <a:lnTo>
                        <a:pt x="609586" y="411406"/>
                      </a:lnTo>
                      <a:cubicBezTo>
                        <a:pt x="609586" y="436594"/>
                        <a:pt x="589058" y="457115"/>
                        <a:pt x="563862" y="457115"/>
                      </a:cubicBezTo>
                      <a:lnTo>
                        <a:pt x="441930" y="457115"/>
                      </a:lnTo>
                      <a:cubicBezTo>
                        <a:pt x="416734" y="457115"/>
                        <a:pt x="396206" y="436594"/>
                        <a:pt x="396206" y="411406"/>
                      </a:cubicBezTo>
                      <a:lnTo>
                        <a:pt x="396206" y="167626"/>
                      </a:lnTo>
                      <a:cubicBezTo>
                        <a:pt x="396206" y="142438"/>
                        <a:pt x="416734" y="121917"/>
                        <a:pt x="441930" y="121917"/>
                      </a:cubicBezTo>
                      <a:close/>
                      <a:moveTo>
                        <a:pt x="106668" y="0"/>
                      </a:moveTo>
                      <a:lnTo>
                        <a:pt x="502863" y="0"/>
                      </a:lnTo>
                      <a:cubicBezTo>
                        <a:pt x="528054" y="0"/>
                        <a:pt x="548578" y="20522"/>
                        <a:pt x="548578" y="45711"/>
                      </a:cubicBezTo>
                      <a:lnTo>
                        <a:pt x="548578" y="76186"/>
                      </a:lnTo>
                      <a:cubicBezTo>
                        <a:pt x="548578" y="84614"/>
                        <a:pt x="541769" y="91423"/>
                        <a:pt x="533340" y="91423"/>
                      </a:cubicBezTo>
                      <a:cubicBezTo>
                        <a:pt x="524911" y="91423"/>
                        <a:pt x="518102" y="84614"/>
                        <a:pt x="518102" y="76186"/>
                      </a:cubicBezTo>
                      <a:lnTo>
                        <a:pt x="518102" y="45711"/>
                      </a:lnTo>
                      <a:cubicBezTo>
                        <a:pt x="518102" y="37283"/>
                        <a:pt x="511292" y="30474"/>
                        <a:pt x="502863" y="30474"/>
                      </a:cubicBezTo>
                      <a:lnTo>
                        <a:pt x="106668" y="30474"/>
                      </a:lnTo>
                      <a:cubicBezTo>
                        <a:pt x="98239" y="30474"/>
                        <a:pt x="91430" y="37283"/>
                        <a:pt x="91430" y="45711"/>
                      </a:cubicBezTo>
                      <a:lnTo>
                        <a:pt x="91430" y="289506"/>
                      </a:lnTo>
                      <a:cubicBezTo>
                        <a:pt x="91430" y="297934"/>
                        <a:pt x="98239" y="304743"/>
                        <a:pt x="106668" y="304743"/>
                      </a:cubicBezTo>
                      <a:lnTo>
                        <a:pt x="350480" y="304743"/>
                      </a:lnTo>
                      <a:cubicBezTo>
                        <a:pt x="358909" y="304743"/>
                        <a:pt x="365719" y="311552"/>
                        <a:pt x="365719" y="319980"/>
                      </a:cubicBezTo>
                      <a:cubicBezTo>
                        <a:pt x="365719" y="328408"/>
                        <a:pt x="358909" y="335217"/>
                        <a:pt x="350480" y="335217"/>
                      </a:cubicBezTo>
                      <a:lnTo>
                        <a:pt x="106668" y="335217"/>
                      </a:lnTo>
                      <a:cubicBezTo>
                        <a:pt x="81477" y="335217"/>
                        <a:pt x="60953" y="314695"/>
                        <a:pt x="60953" y="289506"/>
                      </a:cubicBezTo>
                      <a:lnTo>
                        <a:pt x="60953" y="45711"/>
                      </a:lnTo>
                      <a:cubicBezTo>
                        <a:pt x="60953" y="20522"/>
                        <a:pt x="81477" y="0"/>
                        <a:pt x="106668"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54" name="Group 52">
              <a:extLst>
                <a:ext uri="{FF2B5EF4-FFF2-40B4-BE49-F238E27FC236}">
                  <a16:creationId xmlns:a16="http://schemas.microsoft.com/office/drawing/2014/main" id="{2D852396-4EA6-7CCD-184F-A130483AC49A}"/>
                </a:ext>
              </a:extLst>
            </p:cNvPr>
            <p:cNvGrpSpPr/>
            <p:nvPr/>
          </p:nvGrpSpPr>
          <p:grpSpPr>
            <a:xfrm>
              <a:off x="5283199" y="5003986"/>
              <a:ext cx="6299201" cy="893812"/>
              <a:chOff x="6096000" y="1689269"/>
              <a:chExt cx="6299201" cy="893812"/>
            </a:xfrm>
          </p:grpSpPr>
          <p:grpSp>
            <p:nvGrpSpPr>
              <p:cNvPr id="55" name="组合 54">
                <a:extLst>
                  <a:ext uri="{FF2B5EF4-FFF2-40B4-BE49-F238E27FC236}">
                    <a16:creationId xmlns:a16="http://schemas.microsoft.com/office/drawing/2014/main" id="{E487437F-7C19-417C-94BD-F1133D03B99A}"/>
                  </a:ext>
                </a:extLst>
              </p:cNvPr>
              <p:cNvGrpSpPr/>
              <p:nvPr/>
            </p:nvGrpSpPr>
            <p:grpSpPr>
              <a:xfrm>
                <a:off x="7047341" y="1689269"/>
                <a:ext cx="5347860" cy="881241"/>
                <a:chOff x="609599" y="2513502"/>
                <a:chExt cx="5347860" cy="881241"/>
              </a:xfrm>
            </p:grpSpPr>
            <p:sp>
              <p:nvSpPr>
                <p:cNvPr id="59" name="powerpoint template design by DAJU_PPT正版来源小红书大橘PPT微信DAJU_PPT请勿抄袭搬运！盗版必究！-5">
                  <a:extLst>
                    <a:ext uri="{FF2B5EF4-FFF2-40B4-BE49-F238E27FC236}">
                      <a16:creationId xmlns:a16="http://schemas.microsoft.com/office/drawing/2014/main" id="{28E5FF02-1BFD-1326-14C6-0064FE24866F}"/>
                    </a:ext>
                  </a:extLst>
                </p:cNvPr>
                <p:cNvSpPr/>
                <p:nvPr/>
              </p:nvSpPr>
              <p:spPr>
                <a:xfrm>
                  <a:off x="609599" y="2852543"/>
                  <a:ext cx="5347860" cy="542200"/>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400" dirty="0" err="1">
                      <a:latin typeface="+mn-ea"/>
                    </a:rPr>
                    <a:t>正文内容，选择模板中的文字然后鼠标右键，粘贴选项里面选择“只保留文字”即可更改为您想替换的文字</a:t>
                  </a:r>
                  <a:endParaRPr lang="en-US" altLang="zh-CN" sz="1400" dirty="0">
                    <a:latin typeface="+mn-ea"/>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E8E558FA-5AF9-9BFE-64F2-3B8CC518BD19}"/>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56" name="组合 55">
                <a:extLst>
                  <a:ext uri="{FF2B5EF4-FFF2-40B4-BE49-F238E27FC236}">
                    <a16:creationId xmlns:a16="http://schemas.microsoft.com/office/drawing/2014/main" id="{B00BC546-0DCF-9DC4-C412-85CD73DD10D4}"/>
                  </a:ext>
                </a:extLst>
              </p:cNvPr>
              <p:cNvGrpSpPr/>
              <p:nvPr/>
            </p:nvGrpSpPr>
            <p:grpSpPr>
              <a:xfrm>
                <a:off x="6096000" y="1766007"/>
                <a:ext cx="739533" cy="817074"/>
                <a:chOff x="3815081" y="1469372"/>
                <a:chExt cx="528319" cy="583714"/>
              </a:xfrm>
            </p:grpSpPr>
            <p:sp>
              <p:nvSpPr>
                <p:cNvPr id="57" name="powerpoint template design by DAJU_PPT正版来源小红书大橘PPT微信DAJU_PPT请勿抄袭搬运！盗版必究！-7">
                  <a:extLst>
                    <a:ext uri="{FF2B5EF4-FFF2-40B4-BE49-F238E27FC236}">
                      <a16:creationId xmlns:a16="http://schemas.microsoft.com/office/drawing/2014/main" id="{6DACD371-A2A3-D782-79AA-279FD90743FA}"/>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8" name="powerpoint template design by DAJU_PPT正版来源小红书大橘PPT微信DAJU_PPT请勿抄袭搬运！盗版必究！-8">
                  <a:extLst>
                    <a:ext uri="{FF2B5EF4-FFF2-40B4-BE49-F238E27FC236}">
                      <a16:creationId xmlns:a16="http://schemas.microsoft.com/office/drawing/2014/main" id="{F05BB22A-5DFE-DA5E-F71A-9FF9DEC16F1F}"/>
                    </a:ext>
                  </a:extLst>
                </p:cNvPr>
                <p:cNvSpPr>
                  <a:spLocks noChangeAspect="1"/>
                </p:cNvSpPr>
                <p:nvPr/>
              </p:nvSpPr>
              <p:spPr bwMode="auto">
                <a:xfrm>
                  <a:off x="3921539" y="1603527"/>
                  <a:ext cx="315404" cy="315404"/>
                </a:xfrm>
                <a:custGeom>
                  <a:avLst/>
                  <a:gdLst>
                    <a:gd name="T0" fmla="*/ 0 w 10375"/>
                    <a:gd name="T1" fmla="*/ 2108 h 10377"/>
                    <a:gd name="T2" fmla="*/ 2108 w 10375"/>
                    <a:gd name="T3" fmla="*/ 2270 h 10377"/>
                    <a:gd name="T4" fmla="*/ 2270 w 10375"/>
                    <a:gd name="T5" fmla="*/ 163 h 10377"/>
                    <a:gd name="T6" fmla="*/ 163 w 10375"/>
                    <a:gd name="T7" fmla="*/ 0 h 10377"/>
                    <a:gd name="T8" fmla="*/ 1784 w 10375"/>
                    <a:gd name="T9" fmla="*/ 1784 h 10377"/>
                    <a:gd name="T10" fmla="*/ 486 w 10375"/>
                    <a:gd name="T11" fmla="*/ 488 h 10377"/>
                    <a:gd name="T12" fmla="*/ 1783 w 10375"/>
                    <a:gd name="T13" fmla="*/ 1784 h 10377"/>
                    <a:gd name="T14" fmla="*/ 8105 w 10375"/>
                    <a:gd name="T15" fmla="*/ 163 h 10377"/>
                    <a:gd name="T16" fmla="*/ 8268 w 10375"/>
                    <a:gd name="T17" fmla="*/ 2270 h 10377"/>
                    <a:gd name="T18" fmla="*/ 10375 w 10375"/>
                    <a:gd name="T19" fmla="*/ 2108 h 10377"/>
                    <a:gd name="T20" fmla="*/ 10213 w 10375"/>
                    <a:gd name="T21" fmla="*/ 0 h 10377"/>
                    <a:gd name="T22" fmla="*/ 8105 w 10375"/>
                    <a:gd name="T23" fmla="*/ 163 h 10377"/>
                    <a:gd name="T24" fmla="*/ 8591 w 10375"/>
                    <a:gd name="T25" fmla="*/ 1784 h 10377"/>
                    <a:gd name="T26" fmla="*/ 9888 w 10375"/>
                    <a:gd name="T27" fmla="*/ 488 h 10377"/>
                    <a:gd name="T28" fmla="*/ 9889 w 10375"/>
                    <a:gd name="T29" fmla="*/ 1784 h 10377"/>
                    <a:gd name="T30" fmla="*/ 8105 w 10375"/>
                    <a:gd name="T31" fmla="*/ 10214 h 10377"/>
                    <a:gd name="T32" fmla="*/ 10213 w 10375"/>
                    <a:gd name="T33" fmla="*/ 10377 h 10377"/>
                    <a:gd name="T34" fmla="*/ 10375 w 10375"/>
                    <a:gd name="T35" fmla="*/ 8269 h 10377"/>
                    <a:gd name="T36" fmla="*/ 8268 w 10375"/>
                    <a:gd name="T37" fmla="*/ 8107 h 10377"/>
                    <a:gd name="T38" fmla="*/ 9889 w 10375"/>
                    <a:gd name="T39" fmla="*/ 9889 h 10377"/>
                    <a:gd name="T40" fmla="*/ 8591 w 10375"/>
                    <a:gd name="T41" fmla="*/ 8593 h 10377"/>
                    <a:gd name="T42" fmla="*/ 9888 w 10375"/>
                    <a:gd name="T43" fmla="*/ 9889 h 10377"/>
                    <a:gd name="T44" fmla="*/ 0 w 10375"/>
                    <a:gd name="T45" fmla="*/ 8269 h 10377"/>
                    <a:gd name="T46" fmla="*/ 163 w 10375"/>
                    <a:gd name="T47" fmla="*/ 10377 h 10377"/>
                    <a:gd name="T48" fmla="*/ 2270 w 10375"/>
                    <a:gd name="T49" fmla="*/ 10214 h 10377"/>
                    <a:gd name="T50" fmla="*/ 2108 w 10375"/>
                    <a:gd name="T51" fmla="*/ 8107 h 10377"/>
                    <a:gd name="T52" fmla="*/ 0 w 10375"/>
                    <a:gd name="T53" fmla="*/ 8269 h 10377"/>
                    <a:gd name="T54" fmla="*/ 486 w 10375"/>
                    <a:gd name="T55" fmla="*/ 9889 h 10377"/>
                    <a:gd name="T56" fmla="*/ 1783 w 10375"/>
                    <a:gd name="T57" fmla="*/ 8593 h 10377"/>
                    <a:gd name="T58" fmla="*/ 1784 w 10375"/>
                    <a:gd name="T59" fmla="*/ 9889 h 10377"/>
                    <a:gd name="T60" fmla="*/ 2530 w 10375"/>
                    <a:gd name="T61" fmla="*/ 3003 h 10377"/>
                    <a:gd name="T62" fmla="*/ 2989 w 10375"/>
                    <a:gd name="T63" fmla="*/ 2544 h 10377"/>
                    <a:gd name="T64" fmla="*/ 7804 w 10375"/>
                    <a:gd name="T65" fmla="*/ 7818 h 10377"/>
                    <a:gd name="T66" fmla="*/ 735 w 10375"/>
                    <a:gd name="T67" fmla="*/ 2270 h 10377"/>
                    <a:gd name="T68" fmla="*/ 1535 w 10375"/>
                    <a:gd name="T69" fmla="*/ 8106 h 10377"/>
                    <a:gd name="T70" fmla="*/ 735 w 10375"/>
                    <a:gd name="T71" fmla="*/ 2270 h 10377"/>
                    <a:gd name="T72" fmla="*/ 8106 w 10375"/>
                    <a:gd name="T73" fmla="*/ 735 h 10377"/>
                    <a:gd name="T74" fmla="*/ 2270 w 10375"/>
                    <a:gd name="T75" fmla="*/ 1535 h 10377"/>
                    <a:gd name="T76" fmla="*/ 2270 w 10375"/>
                    <a:gd name="T77" fmla="*/ 8842 h 10377"/>
                    <a:gd name="T78" fmla="*/ 8106 w 10375"/>
                    <a:gd name="T79" fmla="*/ 9642 h 10377"/>
                    <a:gd name="T80" fmla="*/ 2270 w 10375"/>
                    <a:gd name="T81" fmla="*/ 8842 h 10377"/>
                    <a:gd name="T82" fmla="*/ 9640 w 10375"/>
                    <a:gd name="T83" fmla="*/ 2270 h 10377"/>
                    <a:gd name="T84" fmla="*/ 8840 w 10375"/>
                    <a:gd name="T85" fmla="*/ 8106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75" h="10377">
                      <a:moveTo>
                        <a:pt x="0" y="163"/>
                      </a:moveTo>
                      <a:lnTo>
                        <a:pt x="0" y="2108"/>
                      </a:lnTo>
                      <a:cubicBezTo>
                        <a:pt x="0" y="2198"/>
                        <a:pt x="73" y="2270"/>
                        <a:pt x="163" y="2270"/>
                      </a:cubicBezTo>
                      <a:lnTo>
                        <a:pt x="2108" y="2270"/>
                      </a:lnTo>
                      <a:cubicBezTo>
                        <a:pt x="2198" y="2270"/>
                        <a:pt x="2270" y="2198"/>
                        <a:pt x="2270" y="2108"/>
                      </a:cubicBezTo>
                      <a:lnTo>
                        <a:pt x="2270" y="163"/>
                      </a:lnTo>
                      <a:cubicBezTo>
                        <a:pt x="2270" y="73"/>
                        <a:pt x="2198" y="0"/>
                        <a:pt x="2108" y="0"/>
                      </a:cubicBezTo>
                      <a:lnTo>
                        <a:pt x="163" y="0"/>
                      </a:lnTo>
                      <a:cubicBezTo>
                        <a:pt x="73" y="1"/>
                        <a:pt x="0" y="74"/>
                        <a:pt x="0" y="163"/>
                      </a:cubicBezTo>
                      <a:close/>
                      <a:moveTo>
                        <a:pt x="1784" y="1784"/>
                      </a:moveTo>
                      <a:lnTo>
                        <a:pt x="486" y="1784"/>
                      </a:lnTo>
                      <a:lnTo>
                        <a:pt x="486" y="488"/>
                      </a:lnTo>
                      <a:lnTo>
                        <a:pt x="1783" y="488"/>
                      </a:lnTo>
                      <a:lnTo>
                        <a:pt x="1783" y="1784"/>
                      </a:lnTo>
                      <a:lnTo>
                        <a:pt x="1784" y="1784"/>
                      </a:lnTo>
                      <a:close/>
                      <a:moveTo>
                        <a:pt x="8105" y="163"/>
                      </a:moveTo>
                      <a:lnTo>
                        <a:pt x="8105" y="2108"/>
                      </a:lnTo>
                      <a:cubicBezTo>
                        <a:pt x="8105" y="2198"/>
                        <a:pt x="8178" y="2270"/>
                        <a:pt x="8268" y="2270"/>
                      </a:cubicBezTo>
                      <a:lnTo>
                        <a:pt x="10213" y="2270"/>
                      </a:lnTo>
                      <a:cubicBezTo>
                        <a:pt x="10303" y="2270"/>
                        <a:pt x="10375" y="2198"/>
                        <a:pt x="10375" y="2108"/>
                      </a:cubicBezTo>
                      <a:lnTo>
                        <a:pt x="10375" y="163"/>
                      </a:lnTo>
                      <a:cubicBezTo>
                        <a:pt x="10375" y="73"/>
                        <a:pt x="10303" y="0"/>
                        <a:pt x="10213" y="0"/>
                      </a:cubicBezTo>
                      <a:lnTo>
                        <a:pt x="8268" y="0"/>
                      </a:lnTo>
                      <a:cubicBezTo>
                        <a:pt x="8178" y="1"/>
                        <a:pt x="8105" y="74"/>
                        <a:pt x="8105" y="163"/>
                      </a:cubicBezTo>
                      <a:close/>
                      <a:moveTo>
                        <a:pt x="9889" y="1784"/>
                      </a:moveTo>
                      <a:lnTo>
                        <a:pt x="8591" y="1784"/>
                      </a:lnTo>
                      <a:lnTo>
                        <a:pt x="8591" y="488"/>
                      </a:lnTo>
                      <a:lnTo>
                        <a:pt x="9888" y="488"/>
                      </a:lnTo>
                      <a:lnTo>
                        <a:pt x="9888" y="1784"/>
                      </a:lnTo>
                      <a:lnTo>
                        <a:pt x="9889" y="1784"/>
                      </a:lnTo>
                      <a:close/>
                      <a:moveTo>
                        <a:pt x="8105" y="8269"/>
                      </a:moveTo>
                      <a:lnTo>
                        <a:pt x="8105" y="10214"/>
                      </a:lnTo>
                      <a:cubicBezTo>
                        <a:pt x="8105" y="10304"/>
                        <a:pt x="8178" y="10377"/>
                        <a:pt x="8268" y="10377"/>
                      </a:cubicBezTo>
                      <a:lnTo>
                        <a:pt x="10213" y="10377"/>
                      </a:lnTo>
                      <a:cubicBezTo>
                        <a:pt x="10303" y="10377"/>
                        <a:pt x="10375" y="10304"/>
                        <a:pt x="10375" y="10214"/>
                      </a:cubicBezTo>
                      <a:lnTo>
                        <a:pt x="10375" y="8269"/>
                      </a:lnTo>
                      <a:cubicBezTo>
                        <a:pt x="10375" y="8179"/>
                        <a:pt x="10303" y="8107"/>
                        <a:pt x="10213" y="8107"/>
                      </a:cubicBezTo>
                      <a:lnTo>
                        <a:pt x="8268" y="8107"/>
                      </a:lnTo>
                      <a:cubicBezTo>
                        <a:pt x="8178" y="8107"/>
                        <a:pt x="8105" y="8179"/>
                        <a:pt x="8105" y="8269"/>
                      </a:cubicBezTo>
                      <a:close/>
                      <a:moveTo>
                        <a:pt x="9889" y="9889"/>
                      </a:moveTo>
                      <a:lnTo>
                        <a:pt x="8591" y="9889"/>
                      </a:lnTo>
                      <a:lnTo>
                        <a:pt x="8591" y="8593"/>
                      </a:lnTo>
                      <a:lnTo>
                        <a:pt x="9888" y="8593"/>
                      </a:lnTo>
                      <a:lnTo>
                        <a:pt x="9888" y="9889"/>
                      </a:lnTo>
                      <a:lnTo>
                        <a:pt x="9889" y="9889"/>
                      </a:lnTo>
                      <a:close/>
                      <a:moveTo>
                        <a:pt x="0" y="8269"/>
                      </a:moveTo>
                      <a:lnTo>
                        <a:pt x="0" y="10214"/>
                      </a:lnTo>
                      <a:cubicBezTo>
                        <a:pt x="0" y="10304"/>
                        <a:pt x="73" y="10377"/>
                        <a:pt x="163" y="10377"/>
                      </a:cubicBezTo>
                      <a:lnTo>
                        <a:pt x="2108" y="10377"/>
                      </a:lnTo>
                      <a:cubicBezTo>
                        <a:pt x="2198" y="10377"/>
                        <a:pt x="2270" y="10304"/>
                        <a:pt x="2270" y="10214"/>
                      </a:cubicBezTo>
                      <a:lnTo>
                        <a:pt x="2270" y="8269"/>
                      </a:lnTo>
                      <a:cubicBezTo>
                        <a:pt x="2270" y="8179"/>
                        <a:pt x="2198" y="8107"/>
                        <a:pt x="2108" y="8107"/>
                      </a:cubicBezTo>
                      <a:lnTo>
                        <a:pt x="163" y="8107"/>
                      </a:lnTo>
                      <a:cubicBezTo>
                        <a:pt x="73" y="8107"/>
                        <a:pt x="0" y="8179"/>
                        <a:pt x="0" y="8269"/>
                      </a:cubicBezTo>
                      <a:close/>
                      <a:moveTo>
                        <a:pt x="1784" y="9889"/>
                      </a:moveTo>
                      <a:lnTo>
                        <a:pt x="486" y="9889"/>
                      </a:lnTo>
                      <a:lnTo>
                        <a:pt x="486" y="8593"/>
                      </a:lnTo>
                      <a:lnTo>
                        <a:pt x="1783" y="8593"/>
                      </a:lnTo>
                      <a:lnTo>
                        <a:pt x="1783" y="9889"/>
                      </a:lnTo>
                      <a:lnTo>
                        <a:pt x="1784" y="9889"/>
                      </a:lnTo>
                      <a:close/>
                      <a:moveTo>
                        <a:pt x="7345" y="7817"/>
                      </a:moveTo>
                      <a:lnTo>
                        <a:pt x="2530" y="3003"/>
                      </a:lnTo>
                      <a:cubicBezTo>
                        <a:pt x="2404" y="2877"/>
                        <a:pt x="2404" y="2670"/>
                        <a:pt x="2530" y="2544"/>
                      </a:cubicBezTo>
                      <a:cubicBezTo>
                        <a:pt x="2656" y="2418"/>
                        <a:pt x="2863" y="2418"/>
                        <a:pt x="2989" y="2544"/>
                      </a:cubicBezTo>
                      <a:lnTo>
                        <a:pt x="7804" y="7359"/>
                      </a:lnTo>
                      <a:cubicBezTo>
                        <a:pt x="7930" y="7485"/>
                        <a:pt x="7930" y="7692"/>
                        <a:pt x="7804" y="7818"/>
                      </a:cubicBezTo>
                      <a:cubicBezTo>
                        <a:pt x="7676" y="7943"/>
                        <a:pt x="7471" y="7943"/>
                        <a:pt x="7345" y="7817"/>
                      </a:cubicBezTo>
                      <a:close/>
                      <a:moveTo>
                        <a:pt x="735" y="2270"/>
                      </a:moveTo>
                      <a:lnTo>
                        <a:pt x="1535" y="2270"/>
                      </a:lnTo>
                      <a:lnTo>
                        <a:pt x="1535" y="8106"/>
                      </a:lnTo>
                      <a:lnTo>
                        <a:pt x="735" y="8106"/>
                      </a:lnTo>
                      <a:lnTo>
                        <a:pt x="735" y="2270"/>
                      </a:lnTo>
                      <a:close/>
                      <a:moveTo>
                        <a:pt x="2270" y="735"/>
                      </a:moveTo>
                      <a:lnTo>
                        <a:pt x="8106" y="735"/>
                      </a:lnTo>
                      <a:lnTo>
                        <a:pt x="8106" y="1535"/>
                      </a:lnTo>
                      <a:lnTo>
                        <a:pt x="2270" y="1535"/>
                      </a:lnTo>
                      <a:lnTo>
                        <a:pt x="2270" y="735"/>
                      </a:lnTo>
                      <a:close/>
                      <a:moveTo>
                        <a:pt x="2270" y="8842"/>
                      </a:moveTo>
                      <a:lnTo>
                        <a:pt x="8106" y="8842"/>
                      </a:lnTo>
                      <a:lnTo>
                        <a:pt x="8106" y="9642"/>
                      </a:lnTo>
                      <a:lnTo>
                        <a:pt x="2270" y="9642"/>
                      </a:lnTo>
                      <a:lnTo>
                        <a:pt x="2270" y="8842"/>
                      </a:lnTo>
                      <a:close/>
                      <a:moveTo>
                        <a:pt x="8840" y="2270"/>
                      </a:moveTo>
                      <a:lnTo>
                        <a:pt x="9640" y="2270"/>
                      </a:lnTo>
                      <a:lnTo>
                        <a:pt x="9640" y="8106"/>
                      </a:lnTo>
                      <a:lnTo>
                        <a:pt x="8840" y="8106"/>
                      </a:lnTo>
                      <a:lnTo>
                        <a:pt x="8840" y="2270"/>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sp>
        <p:nvSpPr>
          <p:cNvPr id="51" name="powerpoint template design by DAJU_PPT正版来源小红书大橘PPT微信DAJU_PPT请勿抄袭搬运！盗版必究！">
            <a:extLst>
              <a:ext uri="{FF2B5EF4-FFF2-40B4-BE49-F238E27FC236}">
                <a16:creationId xmlns:a16="http://schemas.microsoft.com/office/drawing/2014/main" id="{8A076C81-2EE5-70CF-80E9-1B2B4E8AA426}"/>
              </a:ext>
            </a:extLst>
          </p:cNvPr>
          <p:cNvSpPr/>
          <p:nvPr/>
        </p:nvSpPr>
        <p:spPr>
          <a:xfrm>
            <a:off x="649391" y="2272633"/>
            <a:ext cx="10875046" cy="682110"/>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Bef>
                <a:spcPts val="600"/>
              </a:spcBef>
              <a:spcAft>
                <a:spcPts val="600"/>
              </a:spcAft>
              <a:buClr>
                <a:srgbClr val="1B3868"/>
              </a:buClr>
            </a:pP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在本系统采用的智能徒步旅游算法中，</a:t>
            </a:r>
            <a:r>
              <a:rPr lang="en-US" altLang="zh-CN" sz="1800" kern="0" dirty="0">
                <a:effectLst/>
                <a:latin typeface="Times New Roman" panose="02020603050405020304" pitchFamily="18" charset="0"/>
                <a:ea typeface="宋体" panose="02010600030101010101" pitchFamily="2" charset="-122"/>
              </a:rPr>
              <a:t>Transformer</a:t>
            </a: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模型用于有效地处理用户输入的信息，包含目的地、气温和天气状况，生成个性化的推荐内容。</a:t>
            </a:r>
            <a:endParaRPr lang="en-US" altLang="zh-CN" sz="1600" dirty="0">
              <a:latin typeface="+mn-ea"/>
            </a:endParaRPr>
          </a:p>
        </p:txBody>
      </p:sp>
      <p:sp>
        <p:nvSpPr>
          <p:cNvPr id="52" name="powerpoint template design by DAJU_PPT正版来源小红书大橘PPT微信DAJU_PPT请勿抄袭搬运！盗版必究！">
            <a:extLst>
              <a:ext uri="{FF2B5EF4-FFF2-40B4-BE49-F238E27FC236}">
                <a16:creationId xmlns:a16="http://schemas.microsoft.com/office/drawing/2014/main" id="{99F02710-9CBB-26DA-2F76-D91F5CFC43DA}"/>
              </a:ext>
            </a:extLst>
          </p:cNvPr>
          <p:cNvSpPr txBox="1"/>
          <p:nvPr/>
        </p:nvSpPr>
        <p:spPr>
          <a:xfrm>
            <a:off x="4517194" y="1891927"/>
            <a:ext cx="313944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spc="100" dirty="0">
                <a:latin typeface="+mj-ea"/>
                <a:ea typeface="+mj-ea"/>
              </a:rPr>
              <a:t>输入标题文字</a:t>
            </a:r>
          </a:p>
        </p:txBody>
      </p:sp>
      <p:pic>
        <p:nvPicPr>
          <p:cNvPr id="2" name="图片 1">
            <a:extLst>
              <a:ext uri="{FF2B5EF4-FFF2-40B4-BE49-F238E27FC236}">
                <a16:creationId xmlns:a16="http://schemas.microsoft.com/office/drawing/2014/main" id="{D63C5A57-E3B0-E0D1-9088-EEDC108DA22E}"/>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D53B06C4-DAEC-9B4B-05E7-CC607755FB4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A4620761-1760-B792-C371-BE48EDD0F434}"/>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472623F2-6825-B5CC-746D-0A9134CB736F}"/>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41D6293-7F65-AB5F-4902-25F200E0272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EC45A4E-5D8B-1429-07F5-A2269915126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849A7A14-DC28-1CBD-D473-5148E75EF1AD}"/>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29829920-9015-20B5-BAC6-E14FF19D1A86}"/>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B4C6E3B8-72D7-B151-73FC-1210BD63131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0D815D5E-84DC-5839-EF80-36E4C9AC72C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sp>
        <p:nvSpPr>
          <p:cNvPr id="13" name="灯片编号占位符 12">
            <a:extLst>
              <a:ext uri="{FF2B5EF4-FFF2-40B4-BE49-F238E27FC236}">
                <a16:creationId xmlns:a16="http://schemas.microsoft.com/office/drawing/2014/main" id="{9E72404F-325A-00D8-9F0F-6CD7DDBC2732}"/>
              </a:ext>
            </a:extLst>
          </p:cNvPr>
          <p:cNvSpPr>
            <a:spLocks noGrp="1"/>
          </p:cNvSpPr>
          <p:nvPr>
            <p:ph type="sldNum" sz="quarter" idx="12"/>
          </p:nvPr>
        </p:nvSpPr>
        <p:spPr/>
        <p:txBody>
          <a:bodyPr/>
          <a:lstStyle/>
          <a:p>
            <a:fld id="{A8537B7A-7510-410A-AA53-45D600DA0276}" type="slidenum">
              <a:rPr lang="zh-CN" altLang="en-US" smtClean="0"/>
              <a:t>33</a:t>
            </a:fld>
            <a:endParaRPr lang="zh-CN" altLang="en-US"/>
          </a:p>
        </p:txBody>
      </p:sp>
      <p:pic>
        <p:nvPicPr>
          <p:cNvPr id="12" name="图形 11">
            <a:extLst>
              <a:ext uri="{FF2B5EF4-FFF2-40B4-BE49-F238E27FC236}">
                <a16:creationId xmlns:a16="http://schemas.microsoft.com/office/drawing/2014/main" id="{F42BA472-AACD-656D-FA8F-9573E680E37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28797702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3.1 </a:t>
            </a:r>
            <a:r>
              <a:rPr lang="zh-CN" altLang="en-US" dirty="0">
                <a:sym typeface="+mn-lt"/>
              </a:rPr>
              <a:t>系统需求分析</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41CB4DD5-FA93-69B1-0F4D-D9164357CD88}"/>
              </a:ext>
            </a:extLst>
          </p:cNvPr>
          <p:cNvGrpSpPr/>
          <p:nvPr/>
        </p:nvGrpSpPr>
        <p:grpSpPr>
          <a:xfrm>
            <a:off x="1593440" y="1933187"/>
            <a:ext cx="9005120" cy="4524005"/>
            <a:chOff x="1710035" y="1886889"/>
            <a:chExt cx="9005120" cy="4524005"/>
          </a:xfrm>
        </p:grpSpPr>
        <p:grpSp>
          <p:nvGrpSpPr>
            <p:cNvPr id="62" name="组合 61"/>
            <p:cNvGrpSpPr/>
            <p:nvPr/>
          </p:nvGrpSpPr>
          <p:grpSpPr bwMode="auto">
            <a:xfrm>
              <a:off x="1970530" y="3033836"/>
              <a:ext cx="4444392" cy="1498040"/>
              <a:chOff x="1334679" y="2997346"/>
              <a:chExt cx="3527313" cy="1188323"/>
            </a:xfrm>
            <a:solidFill>
              <a:srgbClr val="2D8498"/>
            </a:solidFill>
          </p:grpSpPr>
          <p:sp>
            <p:nvSpPr>
              <p:cNvPr id="63" name="powerpoint template design by DAJU_PPT正版来源小红书大橘PPT微信DAJU_PPT请勿抄袭搬运！盗版必究！-1"/>
              <p:cNvSpPr/>
              <p:nvPr/>
            </p:nvSpPr>
            <p:spPr bwMode="auto">
              <a:xfrm>
                <a:off x="1334679" y="3528839"/>
                <a:ext cx="3527313" cy="640964"/>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 name="connsiteX0" fmla="*/ 10254 w 10254"/>
                  <a:gd name="connsiteY0" fmla="*/ 2963 h 6942"/>
                  <a:gd name="connsiteX1" fmla="*/ 8889 w 10254"/>
                  <a:gd name="connsiteY1" fmla="*/ 5082 h 6942"/>
                  <a:gd name="connsiteX2" fmla="*/ 3375 w 10254"/>
                  <a:gd name="connsiteY2" fmla="*/ 4354 h 6942"/>
                  <a:gd name="connsiteX3" fmla="*/ 3836 w 10254"/>
                  <a:gd name="connsiteY3" fmla="*/ 5877 h 6942"/>
                  <a:gd name="connsiteX4" fmla="*/ 254 w 10254"/>
                  <a:gd name="connsiteY4" fmla="*/ 6738 h 6942"/>
                  <a:gd name="connsiteX5" fmla="*/ 287 w 10254"/>
                  <a:gd name="connsiteY5" fmla="*/ 2803 h 6942"/>
                  <a:gd name="connsiteX6" fmla="*/ 2470 w 10254"/>
                  <a:gd name="connsiteY6" fmla="*/ 2235 h 6942"/>
                  <a:gd name="connsiteX7" fmla="*/ 10254 w 10254"/>
                  <a:gd name="connsiteY7" fmla="*/ 2963 h 6942"/>
                  <a:gd name="connsiteX0-1" fmla="*/ 10000 w 10000"/>
                  <a:gd name="connsiteY0-2" fmla="*/ 4267 h 9999"/>
                  <a:gd name="connsiteX1-3" fmla="*/ 8669 w 10000"/>
                  <a:gd name="connsiteY1-4" fmla="*/ 7320 h 9999"/>
                  <a:gd name="connsiteX2-5" fmla="*/ 3291 w 10000"/>
                  <a:gd name="connsiteY2-6" fmla="*/ 6271 h 9999"/>
                  <a:gd name="connsiteX3-7" fmla="*/ 3741 w 10000"/>
                  <a:gd name="connsiteY3-8" fmla="*/ 8465 h 9999"/>
                  <a:gd name="connsiteX4-9" fmla="*/ 248 w 10000"/>
                  <a:gd name="connsiteY4-10" fmla="*/ 9705 h 9999"/>
                  <a:gd name="connsiteX5-11" fmla="*/ 280 w 10000"/>
                  <a:gd name="connsiteY5-12" fmla="*/ 4037 h 9999"/>
                  <a:gd name="connsiteX6-13" fmla="*/ 2409 w 10000"/>
                  <a:gd name="connsiteY6-14" fmla="*/ 3219 h 9999"/>
                  <a:gd name="connsiteX7-15" fmla="*/ 10000 w 10000"/>
                  <a:gd name="connsiteY7-16" fmla="*/ 4267 h 9999"/>
                  <a:gd name="connsiteX0-17" fmla="*/ 9753 w 9753"/>
                  <a:gd name="connsiteY0-18" fmla="*/ 4267 h 10085"/>
                  <a:gd name="connsiteX1-19" fmla="*/ 8422 w 9753"/>
                  <a:gd name="connsiteY1-20" fmla="*/ 7321 h 10085"/>
                  <a:gd name="connsiteX2-21" fmla="*/ 3044 w 9753"/>
                  <a:gd name="connsiteY2-22" fmla="*/ 6272 h 10085"/>
                  <a:gd name="connsiteX3-23" fmla="*/ 3494 w 9753"/>
                  <a:gd name="connsiteY3-24" fmla="*/ 8466 h 10085"/>
                  <a:gd name="connsiteX4-25" fmla="*/ 1 w 9753"/>
                  <a:gd name="connsiteY4-26" fmla="*/ 9706 h 10085"/>
                  <a:gd name="connsiteX5-27" fmla="*/ 33 w 9753"/>
                  <a:gd name="connsiteY5-28" fmla="*/ 4037 h 10085"/>
                  <a:gd name="connsiteX6-29" fmla="*/ 2162 w 9753"/>
                  <a:gd name="connsiteY6-30" fmla="*/ 3219 h 10085"/>
                  <a:gd name="connsiteX7-31" fmla="*/ 9753 w 9753"/>
                  <a:gd name="connsiteY7-32" fmla="*/ 4267 h 10085"/>
                  <a:gd name="connsiteX0-33" fmla="*/ 10000 w 10000"/>
                  <a:gd name="connsiteY0-34" fmla="*/ 4231 h 9624"/>
                  <a:gd name="connsiteX1-35" fmla="*/ 8635 w 10000"/>
                  <a:gd name="connsiteY1-36" fmla="*/ 7259 h 9624"/>
                  <a:gd name="connsiteX2-37" fmla="*/ 3121 w 10000"/>
                  <a:gd name="connsiteY2-38" fmla="*/ 6219 h 9624"/>
                  <a:gd name="connsiteX3-39" fmla="*/ 3582 w 10000"/>
                  <a:gd name="connsiteY3-40" fmla="*/ 8395 h 9624"/>
                  <a:gd name="connsiteX4-41" fmla="*/ 1 w 10000"/>
                  <a:gd name="connsiteY4-42" fmla="*/ 9624 h 9624"/>
                  <a:gd name="connsiteX5-43" fmla="*/ 34 w 10000"/>
                  <a:gd name="connsiteY5-44" fmla="*/ 4003 h 9624"/>
                  <a:gd name="connsiteX6-45" fmla="*/ 2217 w 10000"/>
                  <a:gd name="connsiteY6-46" fmla="*/ 3192 h 9624"/>
                  <a:gd name="connsiteX7-47" fmla="*/ 10000 w 10000"/>
                  <a:gd name="connsiteY7-48" fmla="*/ 4231 h 9624"/>
                  <a:gd name="connsiteX0-49" fmla="*/ 10258 w 10258"/>
                  <a:gd name="connsiteY0-50" fmla="*/ 4487 h 10238"/>
                  <a:gd name="connsiteX1-51" fmla="*/ 8893 w 10258"/>
                  <a:gd name="connsiteY1-52" fmla="*/ 7634 h 10238"/>
                  <a:gd name="connsiteX2-53" fmla="*/ 3379 w 10258"/>
                  <a:gd name="connsiteY2-54" fmla="*/ 6553 h 10238"/>
                  <a:gd name="connsiteX3-55" fmla="*/ 3840 w 10258"/>
                  <a:gd name="connsiteY3-56" fmla="*/ 8814 h 10238"/>
                  <a:gd name="connsiteX4-57" fmla="*/ 259 w 10258"/>
                  <a:gd name="connsiteY4-58" fmla="*/ 10091 h 10238"/>
                  <a:gd name="connsiteX5-59" fmla="*/ 278 w 10258"/>
                  <a:gd name="connsiteY5-60" fmla="*/ 6434 h 10238"/>
                  <a:gd name="connsiteX6-61" fmla="*/ 2475 w 10258"/>
                  <a:gd name="connsiteY6-62" fmla="*/ 3408 h 10238"/>
                  <a:gd name="connsiteX7-63" fmla="*/ 10258 w 10258"/>
                  <a:gd name="connsiteY7-64" fmla="*/ 4487 h 10238"/>
                  <a:gd name="connsiteX0-65" fmla="*/ 10012 w 10012"/>
                  <a:gd name="connsiteY0-66" fmla="*/ 4487 h 10214"/>
                  <a:gd name="connsiteX1-67" fmla="*/ 8647 w 10012"/>
                  <a:gd name="connsiteY1-68" fmla="*/ 7634 h 10214"/>
                  <a:gd name="connsiteX2-69" fmla="*/ 3133 w 10012"/>
                  <a:gd name="connsiteY2-70" fmla="*/ 6553 h 10214"/>
                  <a:gd name="connsiteX3-71" fmla="*/ 3594 w 10012"/>
                  <a:gd name="connsiteY3-72" fmla="*/ 8814 h 10214"/>
                  <a:gd name="connsiteX4-73" fmla="*/ 13 w 10012"/>
                  <a:gd name="connsiteY4-74" fmla="*/ 10091 h 10214"/>
                  <a:gd name="connsiteX5-75" fmla="*/ 32 w 10012"/>
                  <a:gd name="connsiteY5-76" fmla="*/ 6434 h 10214"/>
                  <a:gd name="connsiteX6-77" fmla="*/ 2229 w 10012"/>
                  <a:gd name="connsiteY6-78" fmla="*/ 3408 h 10214"/>
                  <a:gd name="connsiteX7-79" fmla="*/ 10012 w 10012"/>
                  <a:gd name="connsiteY7-80" fmla="*/ 4487 h 10214"/>
                  <a:gd name="connsiteX0-81" fmla="*/ 10013 w 10013"/>
                  <a:gd name="connsiteY0-82" fmla="*/ 4487 h 10091"/>
                  <a:gd name="connsiteX1-83" fmla="*/ 8648 w 10013"/>
                  <a:gd name="connsiteY1-84" fmla="*/ 7634 h 10091"/>
                  <a:gd name="connsiteX2-85" fmla="*/ 3134 w 10013"/>
                  <a:gd name="connsiteY2-86" fmla="*/ 6553 h 10091"/>
                  <a:gd name="connsiteX3-87" fmla="*/ 3595 w 10013"/>
                  <a:gd name="connsiteY3-88" fmla="*/ 8814 h 10091"/>
                  <a:gd name="connsiteX4-89" fmla="*/ 14 w 10013"/>
                  <a:gd name="connsiteY4-90" fmla="*/ 10091 h 10091"/>
                  <a:gd name="connsiteX5-91" fmla="*/ 33 w 10013"/>
                  <a:gd name="connsiteY5-92" fmla="*/ 6434 h 10091"/>
                  <a:gd name="connsiteX6-93" fmla="*/ 2230 w 10013"/>
                  <a:gd name="connsiteY6-94" fmla="*/ 3408 h 10091"/>
                  <a:gd name="connsiteX7-95" fmla="*/ 10013 w 10013"/>
                  <a:gd name="connsiteY7-96" fmla="*/ 4487 h 10091"/>
                  <a:gd name="connsiteX0-97" fmla="*/ 10013 w 10013"/>
                  <a:gd name="connsiteY0-98" fmla="*/ 4487 h 10091"/>
                  <a:gd name="connsiteX1-99" fmla="*/ 8648 w 10013"/>
                  <a:gd name="connsiteY1-100" fmla="*/ 7634 h 10091"/>
                  <a:gd name="connsiteX2-101" fmla="*/ 3134 w 10013"/>
                  <a:gd name="connsiteY2-102" fmla="*/ 6553 h 10091"/>
                  <a:gd name="connsiteX3-103" fmla="*/ 3595 w 10013"/>
                  <a:gd name="connsiteY3-104" fmla="*/ 8814 h 10091"/>
                  <a:gd name="connsiteX4-105" fmla="*/ 14 w 10013"/>
                  <a:gd name="connsiteY4-106" fmla="*/ 10091 h 10091"/>
                  <a:gd name="connsiteX5-107" fmla="*/ 33 w 10013"/>
                  <a:gd name="connsiteY5-108" fmla="*/ 6434 h 10091"/>
                  <a:gd name="connsiteX6-109" fmla="*/ 2230 w 10013"/>
                  <a:gd name="connsiteY6-110" fmla="*/ 3408 h 10091"/>
                  <a:gd name="connsiteX7-111" fmla="*/ 10013 w 10013"/>
                  <a:gd name="connsiteY7-112" fmla="*/ 4487 h 100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13" h="10091">
                    <a:moveTo>
                      <a:pt x="10013" y="4487"/>
                    </a:moveTo>
                    <a:lnTo>
                      <a:pt x="8648" y="7634"/>
                    </a:lnTo>
                    <a:cubicBezTo>
                      <a:pt x="8648" y="7634"/>
                      <a:pt x="6432" y="1047"/>
                      <a:pt x="3134" y="6553"/>
                    </a:cubicBezTo>
                    <a:cubicBezTo>
                      <a:pt x="3288" y="7306"/>
                      <a:pt x="3441" y="8061"/>
                      <a:pt x="3595" y="8814"/>
                    </a:cubicBezTo>
                    <a:cubicBezTo>
                      <a:pt x="14" y="10091"/>
                      <a:pt x="643" y="9828"/>
                      <a:pt x="14" y="10091"/>
                    </a:cubicBezTo>
                    <a:cubicBezTo>
                      <a:pt x="-25" y="10107"/>
                      <a:pt x="33" y="6434"/>
                      <a:pt x="33" y="6434"/>
                    </a:cubicBezTo>
                    <a:cubicBezTo>
                      <a:pt x="815" y="5817"/>
                      <a:pt x="567" y="3733"/>
                      <a:pt x="2230" y="3408"/>
                    </a:cubicBezTo>
                    <a:cubicBezTo>
                      <a:pt x="3893" y="3083"/>
                      <a:pt x="6113" y="-4751"/>
                      <a:pt x="10013" y="4487"/>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4" name="powerpoint template design by DAJU_PPT正版来源小红书大橘PPT微信DAJU_PPT请勿抄袭搬运！盗版必究！-2"/>
              <p:cNvSpPr/>
              <p:nvPr/>
            </p:nvSpPr>
            <p:spPr bwMode="auto">
              <a:xfrm>
                <a:off x="1339441" y="2997346"/>
                <a:ext cx="3522551" cy="943995"/>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8" h="302">
                    <a:moveTo>
                      <a:pt x="1128" y="188"/>
                    </a:moveTo>
                    <a:cubicBezTo>
                      <a:pt x="974" y="252"/>
                      <a:pt x="974" y="252"/>
                      <a:pt x="974" y="252"/>
                    </a:cubicBezTo>
                    <a:cubicBezTo>
                      <a:pt x="974" y="252"/>
                      <a:pt x="724" y="118"/>
                      <a:pt x="352" y="230"/>
                    </a:cubicBezTo>
                    <a:cubicBezTo>
                      <a:pt x="404" y="276"/>
                      <a:pt x="404" y="276"/>
                      <a:pt x="404" y="276"/>
                    </a:cubicBezTo>
                    <a:cubicBezTo>
                      <a:pt x="0" y="302"/>
                      <a:pt x="0" y="302"/>
                      <a:pt x="0" y="302"/>
                    </a:cubicBezTo>
                    <a:cubicBezTo>
                      <a:pt x="200" y="128"/>
                      <a:pt x="200" y="128"/>
                      <a:pt x="200" y="128"/>
                    </a:cubicBezTo>
                    <a:cubicBezTo>
                      <a:pt x="250" y="166"/>
                      <a:pt x="250" y="166"/>
                      <a:pt x="250" y="166"/>
                    </a:cubicBezTo>
                    <a:cubicBezTo>
                      <a:pt x="250" y="166"/>
                      <a:pt x="688" y="0"/>
                      <a:pt x="1128" y="188"/>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5" name="powerpoint template design by DAJU_PPT正版来源小红书大橘PPT微信DAJU_PPT请勿抄袭搬运！盗版必究！-3"/>
              <p:cNvSpPr/>
              <p:nvPr/>
            </p:nvSpPr>
            <p:spPr>
              <a:xfrm>
                <a:off x="1339441" y="3860427"/>
                <a:ext cx="1252498" cy="325242"/>
              </a:xfrm>
              <a:custGeom>
                <a:avLst/>
                <a:gdLst>
                  <a:gd name="connsiteX0" fmla="*/ 1518249 w 1518249"/>
                  <a:gd name="connsiteY0" fmla="*/ 0 h 391064"/>
                  <a:gd name="connsiteX1" fmla="*/ 1518249 w 1518249"/>
                  <a:gd name="connsiteY1" fmla="*/ 276045 h 391064"/>
                  <a:gd name="connsiteX2" fmla="*/ 0 w 1518249"/>
                  <a:gd name="connsiteY2" fmla="*/ 391064 h 391064"/>
                  <a:gd name="connsiteX3" fmla="*/ 0 w 1518249"/>
                  <a:gd name="connsiteY3" fmla="*/ 97766 h 391064"/>
                  <a:gd name="connsiteX4" fmla="*/ 1518249 w 1518249"/>
                  <a:gd name="connsiteY4" fmla="*/ 0 h 391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249" h="391064">
                    <a:moveTo>
                      <a:pt x="1518249" y="0"/>
                    </a:moveTo>
                    <a:lnTo>
                      <a:pt x="1518249" y="276045"/>
                    </a:lnTo>
                    <a:lnTo>
                      <a:pt x="0" y="391064"/>
                    </a:lnTo>
                    <a:lnTo>
                      <a:pt x="0" y="97766"/>
                    </a:lnTo>
                    <a:lnTo>
                      <a:pt x="1518249" y="0"/>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6" name="powerpoint template design by DAJU_PPT正版来源小红书大橘PPT微信DAJU_PPT请勿抄袭搬运！盗版必究！-4"/>
              <p:cNvSpPr/>
              <p:nvPr/>
            </p:nvSpPr>
            <p:spPr>
              <a:xfrm>
                <a:off x="4387344" y="3592301"/>
                <a:ext cx="465123" cy="415675"/>
              </a:xfrm>
              <a:custGeom>
                <a:avLst/>
                <a:gdLst>
                  <a:gd name="connsiteX0" fmla="*/ 0 w 557841"/>
                  <a:gd name="connsiteY0" fmla="*/ 230038 h 500332"/>
                  <a:gd name="connsiteX1" fmla="*/ 0 w 557841"/>
                  <a:gd name="connsiteY1" fmla="*/ 500332 h 500332"/>
                  <a:gd name="connsiteX2" fmla="*/ 557841 w 557841"/>
                  <a:gd name="connsiteY2" fmla="*/ 276045 h 500332"/>
                  <a:gd name="connsiteX3" fmla="*/ 557841 w 557841"/>
                  <a:gd name="connsiteY3" fmla="*/ 0 h 500332"/>
                  <a:gd name="connsiteX4" fmla="*/ 0 w 557841"/>
                  <a:gd name="connsiteY4" fmla="*/ 230038 h 50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841" h="500332">
                    <a:moveTo>
                      <a:pt x="0" y="230038"/>
                    </a:moveTo>
                    <a:lnTo>
                      <a:pt x="0" y="500332"/>
                    </a:lnTo>
                    <a:lnTo>
                      <a:pt x="557841" y="276045"/>
                    </a:lnTo>
                    <a:lnTo>
                      <a:pt x="557841" y="0"/>
                    </a:lnTo>
                    <a:lnTo>
                      <a:pt x="0" y="230038"/>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grpSp>
        <p:grpSp>
          <p:nvGrpSpPr>
            <p:cNvPr id="67" name="组合 66"/>
            <p:cNvGrpSpPr/>
            <p:nvPr/>
          </p:nvGrpSpPr>
          <p:grpSpPr>
            <a:xfrm>
              <a:off x="6004884" y="3705855"/>
              <a:ext cx="4138367" cy="1158032"/>
              <a:chOff x="4287378" y="2371018"/>
              <a:chExt cx="3103775" cy="868524"/>
            </a:xfrm>
            <a:solidFill>
              <a:schemeClr val="accent2"/>
            </a:solidFill>
          </p:grpSpPr>
          <p:sp>
            <p:nvSpPr>
              <p:cNvPr id="68" name="powerpoint template design by DAJU_PPT正版来源小红书大橘PPT微信DAJU_PPT请勿抄袭搬运！盗版必究！-5"/>
              <p:cNvSpPr/>
              <p:nvPr/>
            </p:nvSpPr>
            <p:spPr>
              <a:xfrm>
                <a:off x="6299056" y="2438519"/>
                <a:ext cx="214519" cy="405011"/>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nvGrpSpPr>
              <p:cNvPr id="69" name="组合 68"/>
              <p:cNvGrpSpPr/>
              <p:nvPr/>
            </p:nvGrpSpPr>
            <p:grpSpPr>
              <a:xfrm>
                <a:off x="4287378" y="2371018"/>
                <a:ext cx="3103775" cy="868524"/>
                <a:chOff x="4287378" y="2371018"/>
                <a:chExt cx="3103775" cy="868524"/>
              </a:xfrm>
              <a:grpFill/>
            </p:grpSpPr>
            <p:sp>
              <p:nvSpPr>
                <p:cNvPr id="71" name="powerpoint template design by DAJU_PPT正版来源小红书大橘PPT微信DAJU_PPT请勿抄袭搬运！盗版必究！-6"/>
                <p:cNvSpPr/>
                <p:nvPr/>
              </p:nvSpPr>
              <p:spPr bwMode="auto">
                <a:xfrm>
                  <a:off x="4287378" y="2371018"/>
                  <a:ext cx="3103775" cy="868524"/>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 name="connsiteX0" fmla="*/ 837 w 10686"/>
                    <a:gd name="connsiteY0" fmla="*/ 731 h 9762"/>
                    <a:gd name="connsiteX1" fmla="*/ 686 w 10686"/>
                    <a:gd name="connsiteY1" fmla="*/ 4522 h 9762"/>
                    <a:gd name="connsiteX2" fmla="*/ 4321 w 10686"/>
                    <a:gd name="connsiteY2" fmla="*/ 9739 h 9762"/>
                    <a:gd name="connsiteX3" fmla="*/ 9126 w 10686"/>
                    <a:gd name="connsiteY3" fmla="*/ 6174 h 9762"/>
                    <a:gd name="connsiteX4" fmla="*/ 9799 w 10686"/>
                    <a:gd name="connsiteY4" fmla="*/ 7739 h 9762"/>
                    <a:gd name="connsiteX5" fmla="*/ 10686 w 10686"/>
                    <a:gd name="connsiteY5" fmla="*/ 0 h 9762"/>
                    <a:gd name="connsiteX6" fmla="*/ 7158 w 10686"/>
                    <a:gd name="connsiteY6" fmla="*/ 1043 h 9762"/>
                    <a:gd name="connsiteX7" fmla="*/ 7778 w 10686"/>
                    <a:gd name="connsiteY7" fmla="*/ 2870 h 9762"/>
                    <a:gd name="connsiteX8" fmla="*/ 5154 w 10686"/>
                    <a:gd name="connsiteY8" fmla="*/ 4870 h 9762"/>
                    <a:gd name="connsiteX9" fmla="*/ 837 w 10686"/>
                    <a:gd name="connsiteY9" fmla="*/ 731 h 9762"/>
                    <a:gd name="connsiteX0-1" fmla="*/ 374 w 9591"/>
                    <a:gd name="connsiteY0-2" fmla="*/ 749 h 10000"/>
                    <a:gd name="connsiteX1-3" fmla="*/ 233 w 9591"/>
                    <a:gd name="connsiteY1-4" fmla="*/ 4632 h 10000"/>
                    <a:gd name="connsiteX2-5" fmla="*/ 3635 w 9591"/>
                    <a:gd name="connsiteY2-6" fmla="*/ 9976 h 10000"/>
                    <a:gd name="connsiteX3-7" fmla="*/ 8131 w 9591"/>
                    <a:gd name="connsiteY3-8" fmla="*/ 6325 h 10000"/>
                    <a:gd name="connsiteX4-9" fmla="*/ 8761 w 9591"/>
                    <a:gd name="connsiteY4-10" fmla="*/ 7928 h 10000"/>
                    <a:gd name="connsiteX5-11" fmla="*/ 9591 w 9591"/>
                    <a:gd name="connsiteY5-12" fmla="*/ 0 h 10000"/>
                    <a:gd name="connsiteX6-13" fmla="*/ 6289 w 9591"/>
                    <a:gd name="connsiteY6-14" fmla="*/ 1068 h 10000"/>
                    <a:gd name="connsiteX7-15" fmla="*/ 6870 w 9591"/>
                    <a:gd name="connsiteY7-16" fmla="*/ 2940 h 10000"/>
                    <a:gd name="connsiteX8-17" fmla="*/ 4414 w 9591"/>
                    <a:gd name="connsiteY8-18" fmla="*/ 4989 h 10000"/>
                    <a:gd name="connsiteX9-19" fmla="*/ 374 w 9591"/>
                    <a:gd name="connsiteY9-20" fmla="*/ 749 h 10000"/>
                    <a:gd name="connsiteX0-21" fmla="*/ 164 w 9774"/>
                    <a:gd name="connsiteY0-22" fmla="*/ 749 h 10000"/>
                    <a:gd name="connsiteX1-23" fmla="*/ 17 w 9774"/>
                    <a:gd name="connsiteY1-24" fmla="*/ 4632 h 10000"/>
                    <a:gd name="connsiteX2-25" fmla="*/ 3564 w 9774"/>
                    <a:gd name="connsiteY2-26" fmla="*/ 9976 h 10000"/>
                    <a:gd name="connsiteX3-27" fmla="*/ 8252 w 9774"/>
                    <a:gd name="connsiteY3-28" fmla="*/ 6325 h 10000"/>
                    <a:gd name="connsiteX4-29" fmla="*/ 8909 w 9774"/>
                    <a:gd name="connsiteY4-30" fmla="*/ 7928 h 10000"/>
                    <a:gd name="connsiteX5-31" fmla="*/ 9774 w 9774"/>
                    <a:gd name="connsiteY5-32" fmla="*/ 0 h 10000"/>
                    <a:gd name="connsiteX6-33" fmla="*/ 6331 w 9774"/>
                    <a:gd name="connsiteY6-34" fmla="*/ 1068 h 10000"/>
                    <a:gd name="connsiteX7-35" fmla="*/ 6937 w 9774"/>
                    <a:gd name="connsiteY7-36" fmla="*/ 2940 h 10000"/>
                    <a:gd name="connsiteX8-37" fmla="*/ 4376 w 9774"/>
                    <a:gd name="connsiteY8-38" fmla="*/ 4989 h 10000"/>
                    <a:gd name="connsiteX9-39" fmla="*/ 164 w 9774"/>
                    <a:gd name="connsiteY9-40" fmla="*/ 749 h 10000"/>
                    <a:gd name="connsiteX0-41" fmla="*/ 336 w 10260"/>
                    <a:gd name="connsiteY0-42" fmla="*/ 576 h 10000"/>
                    <a:gd name="connsiteX1-43" fmla="*/ 277 w 10260"/>
                    <a:gd name="connsiteY1-44" fmla="*/ 4632 h 10000"/>
                    <a:gd name="connsiteX2-45" fmla="*/ 3906 w 10260"/>
                    <a:gd name="connsiteY2-46" fmla="*/ 9976 h 10000"/>
                    <a:gd name="connsiteX3-47" fmla="*/ 8703 w 10260"/>
                    <a:gd name="connsiteY3-48" fmla="*/ 6325 h 10000"/>
                    <a:gd name="connsiteX4-49" fmla="*/ 9375 w 10260"/>
                    <a:gd name="connsiteY4-50" fmla="*/ 7928 h 10000"/>
                    <a:gd name="connsiteX5-51" fmla="*/ 10260 w 10260"/>
                    <a:gd name="connsiteY5-52" fmla="*/ 0 h 10000"/>
                    <a:gd name="connsiteX6-53" fmla="*/ 6737 w 10260"/>
                    <a:gd name="connsiteY6-54" fmla="*/ 1068 h 10000"/>
                    <a:gd name="connsiteX7-55" fmla="*/ 7357 w 10260"/>
                    <a:gd name="connsiteY7-56" fmla="*/ 2940 h 10000"/>
                    <a:gd name="connsiteX8-57" fmla="*/ 4737 w 10260"/>
                    <a:gd name="connsiteY8-58" fmla="*/ 4989 h 10000"/>
                    <a:gd name="connsiteX9-59" fmla="*/ 336 w 10260"/>
                    <a:gd name="connsiteY9-60" fmla="*/ 576 h 10000"/>
                    <a:gd name="connsiteX0-61" fmla="*/ 255 w 10179"/>
                    <a:gd name="connsiteY0-62" fmla="*/ 576 h 10000"/>
                    <a:gd name="connsiteX1-63" fmla="*/ 196 w 10179"/>
                    <a:gd name="connsiteY1-64" fmla="*/ 4632 h 10000"/>
                    <a:gd name="connsiteX2-65" fmla="*/ 3825 w 10179"/>
                    <a:gd name="connsiteY2-66" fmla="*/ 9976 h 10000"/>
                    <a:gd name="connsiteX3-67" fmla="*/ 8622 w 10179"/>
                    <a:gd name="connsiteY3-68" fmla="*/ 6325 h 10000"/>
                    <a:gd name="connsiteX4-69" fmla="*/ 9294 w 10179"/>
                    <a:gd name="connsiteY4-70" fmla="*/ 7928 h 10000"/>
                    <a:gd name="connsiteX5-71" fmla="*/ 10179 w 10179"/>
                    <a:gd name="connsiteY5-72" fmla="*/ 0 h 10000"/>
                    <a:gd name="connsiteX6-73" fmla="*/ 6656 w 10179"/>
                    <a:gd name="connsiteY6-74" fmla="*/ 1068 h 10000"/>
                    <a:gd name="connsiteX7-75" fmla="*/ 7276 w 10179"/>
                    <a:gd name="connsiteY7-76" fmla="*/ 2940 h 10000"/>
                    <a:gd name="connsiteX8-77" fmla="*/ 4656 w 10179"/>
                    <a:gd name="connsiteY8-78" fmla="*/ 4989 h 10000"/>
                    <a:gd name="connsiteX9-79" fmla="*/ 255 w 10179"/>
                    <a:gd name="connsiteY9-80" fmla="*/ 576 h 10000"/>
                    <a:gd name="connsiteX0-81" fmla="*/ 81 w 10005"/>
                    <a:gd name="connsiteY0-82" fmla="*/ 576 h 10000"/>
                    <a:gd name="connsiteX1-83" fmla="*/ 22 w 10005"/>
                    <a:gd name="connsiteY1-84" fmla="*/ 4632 h 10000"/>
                    <a:gd name="connsiteX2-85" fmla="*/ 3651 w 10005"/>
                    <a:gd name="connsiteY2-86" fmla="*/ 9976 h 10000"/>
                    <a:gd name="connsiteX3-87" fmla="*/ 8448 w 10005"/>
                    <a:gd name="connsiteY3-88" fmla="*/ 6325 h 10000"/>
                    <a:gd name="connsiteX4-89" fmla="*/ 9120 w 10005"/>
                    <a:gd name="connsiteY4-90" fmla="*/ 7928 h 10000"/>
                    <a:gd name="connsiteX5-91" fmla="*/ 10005 w 10005"/>
                    <a:gd name="connsiteY5-92" fmla="*/ 0 h 10000"/>
                    <a:gd name="connsiteX6-93" fmla="*/ 6482 w 10005"/>
                    <a:gd name="connsiteY6-94" fmla="*/ 1068 h 10000"/>
                    <a:gd name="connsiteX7-95" fmla="*/ 7102 w 10005"/>
                    <a:gd name="connsiteY7-96" fmla="*/ 2940 h 10000"/>
                    <a:gd name="connsiteX8-97" fmla="*/ 4482 w 10005"/>
                    <a:gd name="connsiteY8-98" fmla="*/ 4989 h 10000"/>
                    <a:gd name="connsiteX9-99" fmla="*/ 81 w 10005"/>
                    <a:gd name="connsiteY9-100" fmla="*/ 576 h 10000"/>
                    <a:gd name="connsiteX0-101" fmla="*/ 56 w 9980"/>
                    <a:gd name="connsiteY0-102" fmla="*/ 576 h 9995"/>
                    <a:gd name="connsiteX1-103" fmla="*/ 66 w 9980"/>
                    <a:gd name="connsiteY1-104" fmla="*/ 4920 h 9995"/>
                    <a:gd name="connsiteX2-105" fmla="*/ 3626 w 9980"/>
                    <a:gd name="connsiteY2-106" fmla="*/ 9976 h 9995"/>
                    <a:gd name="connsiteX3-107" fmla="*/ 8423 w 9980"/>
                    <a:gd name="connsiteY3-108" fmla="*/ 6325 h 9995"/>
                    <a:gd name="connsiteX4-109" fmla="*/ 9095 w 9980"/>
                    <a:gd name="connsiteY4-110" fmla="*/ 7928 h 9995"/>
                    <a:gd name="connsiteX5-111" fmla="*/ 9980 w 9980"/>
                    <a:gd name="connsiteY5-112" fmla="*/ 0 h 9995"/>
                    <a:gd name="connsiteX6-113" fmla="*/ 6457 w 9980"/>
                    <a:gd name="connsiteY6-114" fmla="*/ 1068 h 9995"/>
                    <a:gd name="connsiteX7-115" fmla="*/ 7077 w 9980"/>
                    <a:gd name="connsiteY7-116" fmla="*/ 2940 h 9995"/>
                    <a:gd name="connsiteX8-117" fmla="*/ 4457 w 9980"/>
                    <a:gd name="connsiteY8-118" fmla="*/ 4989 h 9995"/>
                    <a:gd name="connsiteX9-119" fmla="*/ 56 w 9980"/>
                    <a:gd name="connsiteY9-120" fmla="*/ 576 h 9995"/>
                    <a:gd name="connsiteX0-121" fmla="*/ 15 w 9959"/>
                    <a:gd name="connsiteY0-122" fmla="*/ 576 h 10000"/>
                    <a:gd name="connsiteX1-123" fmla="*/ 25 w 9959"/>
                    <a:gd name="connsiteY1-124" fmla="*/ 4922 h 10000"/>
                    <a:gd name="connsiteX2-125" fmla="*/ 3592 w 9959"/>
                    <a:gd name="connsiteY2-126" fmla="*/ 9981 h 10000"/>
                    <a:gd name="connsiteX3-127" fmla="*/ 8399 w 9959"/>
                    <a:gd name="connsiteY3-128" fmla="*/ 6328 h 10000"/>
                    <a:gd name="connsiteX4-129" fmla="*/ 9072 w 9959"/>
                    <a:gd name="connsiteY4-130" fmla="*/ 7932 h 10000"/>
                    <a:gd name="connsiteX5-131" fmla="*/ 9959 w 9959"/>
                    <a:gd name="connsiteY5-132" fmla="*/ 0 h 10000"/>
                    <a:gd name="connsiteX6-133" fmla="*/ 6429 w 9959"/>
                    <a:gd name="connsiteY6-134" fmla="*/ 1069 h 10000"/>
                    <a:gd name="connsiteX7-135" fmla="*/ 7050 w 9959"/>
                    <a:gd name="connsiteY7-136" fmla="*/ 2941 h 10000"/>
                    <a:gd name="connsiteX8-137" fmla="*/ 4425 w 9959"/>
                    <a:gd name="connsiteY8-138" fmla="*/ 4991 h 10000"/>
                    <a:gd name="connsiteX9-139" fmla="*/ 15 w 9959"/>
                    <a:gd name="connsiteY9-140" fmla="*/ 576 h 10000"/>
                    <a:gd name="connsiteX0-141" fmla="*/ 0 w 9985"/>
                    <a:gd name="connsiteY0-142" fmla="*/ 576 h 10000"/>
                    <a:gd name="connsiteX1-143" fmla="*/ 10 w 9985"/>
                    <a:gd name="connsiteY1-144" fmla="*/ 4922 h 10000"/>
                    <a:gd name="connsiteX2-145" fmla="*/ 3592 w 9985"/>
                    <a:gd name="connsiteY2-146" fmla="*/ 9981 h 10000"/>
                    <a:gd name="connsiteX3-147" fmla="*/ 8419 w 9985"/>
                    <a:gd name="connsiteY3-148" fmla="*/ 6328 h 10000"/>
                    <a:gd name="connsiteX4-149" fmla="*/ 9094 w 9985"/>
                    <a:gd name="connsiteY4-150" fmla="*/ 7932 h 10000"/>
                    <a:gd name="connsiteX5-151" fmla="*/ 9985 w 9985"/>
                    <a:gd name="connsiteY5-152" fmla="*/ 0 h 10000"/>
                    <a:gd name="connsiteX6-153" fmla="*/ 6440 w 9985"/>
                    <a:gd name="connsiteY6-154" fmla="*/ 1069 h 10000"/>
                    <a:gd name="connsiteX7-155" fmla="*/ 7064 w 9985"/>
                    <a:gd name="connsiteY7-156" fmla="*/ 2941 h 10000"/>
                    <a:gd name="connsiteX8-157" fmla="*/ 4428 w 9985"/>
                    <a:gd name="connsiteY8-158" fmla="*/ 4991 h 10000"/>
                    <a:gd name="connsiteX9-159" fmla="*/ 0 w 9985"/>
                    <a:gd name="connsiteY9-160" fmla="*/ 576 h 10000"/>
                    <a:gd name="connsiteX0-161" fmla="*/ 0 w 10133"/>
                    <a:gd name="connsiteY0-162" fmla="*/ 4577 h 14001"/>
                    <a:gd name="connsiteX1-163" fmla="*/ 10 w 10133"/>
                    <a:gd name="connsiteY1-164" fmla="*/ 8923 h 14001"/>
                    <a:gd name="connsiteX2-165" fmla="*/ 3597 w 10133"/>
                    <a:gd name="connsiteY2-166" fmla="*/ 13982 h 14001"/>
                    <a:gd name="connsiteX3-167" fmla="*/ 8432 w 10133"/>
                    <a:gd name="connsiteY3-168" fmla="*/ 10329 h 14001"/>
                    <a:gd name="connsiteX4-169" fmla="*/ 9108 w 10133"/>
                    <a:gd name="connsiteY4-170" fmla="*/ 11933 h 14001"/>
                    <a:gd name="connsiteX5-171" fmla="*/ 10000 w 10133"/>
                    <a:gd name="connsiteY5-172" fmla="*/ 4001 h 14001"/>
                    <a:gd name="connsiteX6-173" fmla="*/ 9974 w 10133"/>
                    <a:gd name="connsiteY6-174" fmla="*/ 1 h 14001"/>
                    <a:gd name="connsiteX7-175" fmla="*/ 6450 w 10133"/>
                    <a:gd name="connsiteY7-176" fmla="*/ 5070 h 14001"/>
                    <a:gd name="connsiteX8-177" fmla="*/ 7075 w 10133"/>
                    <a:gd name="connsiteY8-178" fmla="*/ 6942 h 14001"/>
                    <a:gd name="connsiteX9-179" fmla="*/ 4435 w 10133"/>
                    <a:gd name="connsiteY9-180" fmla="*/ 8992 h 14001"/>
                    <a:gd name="connsiteX10" fmla="*/ 0 w 10133"/>
                    <a:gd name="connsiteY10" fmla="*/ 4577 h 14001"/>
                    <a:gd name="connsiteX0-181" fmla="*/ 0 w 10058"/>
                    <a:gd name="connsiteY0-182" fmla="*/ 4577 h 14001"/>
                    <a:gd name="connsiteX1-183" fmla="*/ 10 w 10058"/>
                    <a:gd name="connsiteY1-184" fmla="*/ 8923 h 14001"/>
                    <a:gd name="connsiteX2-185" fmla="*/ 3597 w 10058"/>
                    <a:gd name="connsiteY2-186" fmla="*/ 13982 h 14001"/>
                    <a:gd name="connsiteX3-187" fmla="*/ 8432 w 10058"/>
                    <a:gd name="connsiteY3-188" fmla="*/ 10329 h 14001"/>
                    <a:gd name="connsiteX4-189" fmla="*/ 9108 w 10058"/>
                    <a:gd name="connsiteY4-190" fmla="*/ 11933 h 14001"/>
                    <a:gd name="connsiteX5-191" fmla="*/ 10000 w 10058"/>
                    <a:gd name="connsiteY5-192" fmla="*/ 4001 h 14001"/>
                    <a:gd name="connsiteX6-193" fmla="*/ 9974 w 10058"/>
                    <a:gd name="connsiteY6-194" fmla="*/ 1 h 14001"/>
                    <a:gd name="connsiteX7-195" fmla="*/ 6450 w 10058"/>
                    <a:gd name="connsiteY7-196" fmla="*/ 5070 h 14001"/>
                    <a:gd name="connsiteX8-197" fmla="*/ 7075 w 10058"/>
                    <a:gd name="connsiteY8-198" fmla="*/ 6942 h 14001"/>
                    <a:gd name="connsiteX9-199" fmla="*/ 4435 w 10058"/>
                    <a:gd name="connsiteY9-200" fmla="*/ 8992 h 14001"/>
                    <a:gd name="connsiteX10-201" fmla="*/ 0 w 10058"/>
                    <a:gd name="connsiteY10-202" fmla="*/ 4577 h 14001"/>
                    <a:gd name="connsiteX0-203" fmla="*/ 0 w 10000"/>
                    <a:gd name="connsiteY0-204" fmla="*/ 4577 h 14001"/>
                    <a:gd name="connsiteX1-205" fmla="*/ 10 w 10000"/>
                    <a:gd name="connsiteY1-206" fmla="*/ 8923 h 14001"/>
                    <a:gd name="connsiteX2-207" fmla="*/ 3597 w 10000"/>
                    <a:gd name="connsiteY2-208" fmla="*/ 13982 h 14001"/>
                    <a:gd name="connsiteX3-209" fmla="*/ 8432 w 10000"/>
                    <a:gd name="connsiteY3-210" fmla="*/ 10329 h 14001"/>
                    <a:gd name="connsiteX4-211" fmla="*/ 9108 w 10000"/>
                    <a:gd name="connsiteY4-212" fmla="*/ 11933 h 14001"/>
                    <a:gd name="connsiteX5-213" fmla="*/ 10000 w 10000"/>
                    <a:gd name="connsiteY5-214" fmla="*/ 4001 h 14001"/>
                    <a:gd name="connsiteX6-215" fmla="*/ 9974 w 10000"/>
                    <a:gd name="connsiteY6-216" fmla="*/ 1 h 14001"/>
                    <a:gd name="connsiteX7-217" fmla="*/ 6450 w 10000"/>
                    <a:gd name="connsiteY7-218" fmla="*/ 5070 h 14001"/>
                    <a:gd name="connsiteX8-219" fmla="*/ 7075 w 10000"/>
                    <a:gd name="connsiteY8-220" fmla="*/ 6942 h 14001"/>
                    <a:gd name="connsiteX9-221" fmla="*/ 4435 w 10000"/>
                    <a:gd name="connsiteY9-222" fmla="*/ 8992 h 14001"/>
                    <a:gd name="connsiteX10-223" fmla="*/ 0 w 10000"/>
                    <a:gd name="connsiteY10-224" fmla="*/ 4577 h 14001"/>
                    <a:gd name="connsiteX0-225" fmla="*/ 0 w 10000"/>
                    <a:gd name="connsiteY0-226" fmla="*/ 4577 h 14001"/>
                    <a:gd name="connsiteX1-227" fmla="*/ 10 w 10000"/>
                    <a:gd name="connsiteY1-228" fmla="*/ 8923 h 14001"/>
                    <a:gd name="connsiteX2-229" fmla="*/ 3597 w 10000"/>
                    <a:gd name="connsiteY2-230" fmla="*/ 13982 h 14001"/>
                    <a:gd name="connsiteX3-231" fmla="*/ 8432 w 10000"/>
                    <a:gd name="connsiteY3-232" fmla="*/ 10329 h 14001"/>
                    <a:gd name="connsiteX4-233" fmla="*/ 9108 w 10000"/>
                    <a:gd name="connsiteY4-234" fmla="*/ 11933 h 14001"/>
                    <a:gd name="connsiteX5-235" fmla="*/ 10000 w 10000"/>
                    <a:gd name="connsiteY5-236" fmla="*/ 4001 h 14001"/>
                    <a:gd name="connsiteX6-237" fmla="*/ 9974 w 10000"/>
                    <a:gd name="connsiteY6-238" fmla="*/ 1 h 14001"/>
                    <a:gd name="connsiteX7-239" fmla="*/ 6450 w 10000"/>
                    <a:gd name="connsiteY7-240" fmla="*/ 5070 h 14001"/>
                    <a:gd name="connsiteX8-241" fmla="*/ 7075 w 10000"/>
                    <a:gd name="connsiteY8-242" fmla="*/ 6942 h 14001"/>
                    <a:gd name="connsiteX9-243" fmla="*/ 4435 w 10000"/>
                    <a:gd name="connsiteY9-244" fmla="*/ 8992 h 14001"/>
                    <a:gd name="connsiteX10-245" fmla="*/ 0 w 10000"/>
                    <a:gd name="connsiteY10-246" fmla="*/ 4577 h 14001"/>
                    <a:gd name="connsiteX0-247" fmla="*/ 0 w 9974"/>
                    <a:gd name="connsiteY0-248" fmla="*/ 4577 h 14001"/>
                    <a:gd name="connsiteX1-249" fmla="*/ 10 w 9974"/>
                    <a:gd name="connsiteY1-250" fmla="*/ 8923 h 14001"/>
                    <a:gd name="connsiteX2-251" fmla="*/ 3597 w 9974"/>
                    <a:gd name="connsiteY2-252" fmla="*/ 13982 h 14001"/>
                    <a:gd name="connsiteX3-253" fmla="*/ 8432 w 9974"/>
                    <a:gd name="connsiteY3-254" fmla="*/ 10329 h 14001"/>
                    <a:gd name="connsiteX4-255" fmla="*/ 9108 w 9974"/>
                    <a:gd name="connsiteY4-256" fmla="*/ 11933 h 14001"/>
                    <a:gd name="connsiteX5-257" fmla="*/ 9954 w 9974"/>
                    <a:gd name="connsiteY5-258" fmla="*/ 4290 h 14001"/>
                    <a:gd name="connsiteX6-259" fmla="*/ 9974 w 9974"/>
                    <a:gd name="connsiteY6-260" fmla="*/ 1 h 14001"/>
                    <a:gd name="connsiteX7-261" fmla="*/ 6450 w 9974"/>
                    <a:gd name="connsiteY7-262" fmla="*/ 5070 h 14001"/>
                    <a:gd name="connsiteX8-263" fmla="*/ 7075 w 9974"/>
                    <a:gd name="connsiteY8-264" fmla="*/ 6942 h 14001"/>
                    <a:gd name="connsiteX9-265" fmla="*/ 4435 w 9974"/>
                    <a:gd name="connsiteY9-266" fmla="*/ 8992 h 14001"/>
                    <a:gd name="connsiteX10-267" fmla="*/ 0 w 9974"/>
                    <a:gd name="connsiteY10-268" fmla="*/ 4577 h 14001"/>
                    <a:gd name="connsiteX0-269" fmla="*/ 0 w 10000"/>
                    <a:gd name="connsiteY0-270" fmla="*/ 3269 h 9999"/>
                    <a:gd name="connsiteX1-271" fmla="*/ 10 w 10000"/>
                    <a:gd name="connsiteY1-272" fmla="*/ 6373 h 9999"/>
                    <a:gd name="connsiteX2-273" fmla="*/ 3606 w 10000"/>
                    <a:gd name="connsiteY2-274" fmla="*/ 9986 h 9999"/>
                    <a:gd name="connsiteX3-275" fmla="*/ 8454 w 10000"/>
                    <a:gd name="connsiteY3-276" fmla="*/ 7377 h 9999"/>
                    <a:gd name="connsiteX4-277" fmla="*/ 9132 w 10000"/>
                    <a:gd name="connsiteY4-278" fmla="*/ 8523 h 9999"/>
                    <a:gd name="connsiteX5-279" fmla="*/ 9980 w 10000"/>
                    <a:gd name="connsiteY5-280" fmla="*/ 3064 h 9999"/>
                    <a:gd name="connsiteX6-281" fmla="*/ 10000 w 10000"/>
                    <a:gd name="connsiteY6-282" fmla="*/ 1 h 9999"/>
                    <a:gd name="connsiteX7-283" fmla="*/ 6467 w 10000"/>
                    <a:gd name="connsiteY7-284" fmla="*/ 3621 h 9999"/>
                    <a:gd name="connsiteX8-285" fmla="*/ 7093 w 10000"/>
                    <a:gd name="connsiteY8-286" fmla="*/ 4958 h 9999"/>
                    <a:gd name="connsiteX9-287" fmla="*/ 4447 w 10000"/>
                    <a:gd name="connsiteY9-288" fmla="*/ 6422 h 9999"/>
                    <a:gd name="connsiteX10-289" fmla="*/ 0 w 10000"/>
                    <a:gd name="connsiteY10-290" fmla="*/ 3269 h 9999"/>
                    <a:gd name="connsiteX0-291" fmla="*/ 0 w 10000"/>
                    <a:gd name="connsiteY0-292" fmla="*/ 3269 h 10000"/>
                    <a:gd name="connsiteX1-293" fmla="*/ 10 w 10000"/>
                    <a:gd name="connsiteY1-294" fmla="*/ 6374 h 10000"/>
                    <a:gd name="connsiteX2-295" fmla="*/ 3606 w 10000"/>
                    <a:gd name="connsiteY2-296" fmla="*/ 9987 h 10000"/>
                    <a:gd name="connsiteX3-297" fmla="*/ 8454 w 10000"/>
                    <a:gd name="connsiteY3-298" fmla="*/ 7378 h 10000"/>
                    <a:gd name="connsiteX4-299" fmla="*/ 9132 w 10000"/>
                    <a:gd name="connsiteY4-300" fmla="*/ 8524 h 10000"/>
                    <a:gd name="connsiteX5-301" fmla="*/ 9980 w 10000"/>
                    <a:gd name="connsiteY5-302" fmla="*/ 3064 h 10000"/>
                    <a:gd name="connsiteX6-303" fmla="*/ 10000 w 10000"/>
                    <a:gd name="connsiteY6-304" fmla="*/ 1 h 10000"/>
                    <a:gd name="connsiteX7-305" fmla="*/ 6467 w 10000"/>
                    <a:gd name="connsiteY7-306" fmla="*/ 3621 h 10000"/>
                    <a:gd name="connsiteX8-307" fmla="*/ 7093 w 10000"/>
                    <a:gd name="connsiteY8-308" fmla="*/ 4958 h 10000"/>
                    <a:gd name="connsiteX9-309" fmla="*/ 4447 w 10000"/>
                    <a:gd name="connsiteY9-310" fmla="*/ 6423 h 10000"/>
                    <a:gd name="connsiteX10-311" fmla="*/ 0 w 10000"/>
                    <a:gd name="connsiteY10-312" fmla="*/ 3269 h 10000"/>
                    <a:gd name="connsiteX0-313" fmla="*/ 0 w 10000"/>
                    <a:gd name="connsiteY0-314" fmla="*/ 3269 h 10032"/>
                    <a:gd name="connsiteX1-315" fmla="*/ 10 w 10000"/>
                    <a:gd name="connsiteY1-316" fmla="*/ 6374 h 10032"/>
                    <a:gd name="connsiteX2-317" fmla="*/ 3606 w 10000"/>
                    <a:gd name="connsiteY2-318" fmla="*/ 9987 h 10032"/>
                    <a:gd name="connsiteX3-319" fmla="*/ 8454 w 10000"/>
                    <a:gd name="connsiteY3-320" fmla="*/ 7378 h 10032"/>
                    <a:gd name="connsiteX4-321" fmla="*/ 9132 w 10000"/>
                    <a:gd name="connsiteY4-322" fmla="*/ 8524 h 10032"/>
                    <a:gd name="connsiteX5-323" fmla="*/ 9980 w 10000"/>
                    <a:gd name="connsiteY5-324" fmla="*/ 3064 h 10032"/>
                    <a:gd name="connsiteX6-325" fmla="*/ 10000 w 10000"/>
                    <a:gd name="connsiteY6-326" fmla="*/ 1 h 10032"/>
                    <a:gd name="connsiteX7-327" fmla="*/ 6467 w 10000"/>
                    <a:gd name="connsiteY7-328" fmla="*/ 3621 h 10032"/>
                    <a:gd name="connsiteX8-329" fmla="*/ 7093 w 10000"/>
                    <a:gd name="connsiteY8-330" fmla="*/ 4958 h 10032"/>
                    <a:gd name="connsiteX9-331" fmla="*/ 4447 w 10000"/>
                    <a:gd name="connsiteY9-332" fmla="*/ 6423 h 10032"/>
                    <a:gd name="connsiteX10-333" fmla="*/ 0 w 10000"/>
                    <a:gd name="connsiteY10-334" fmla="*/ 3269 h 100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Lst>
                  <a:rect l="l" t="t" r="r" b="b"/>
                  <a:pathLst>
                    <a:path w="10000" h="10032">
                      <a:moveTo>
                        <a:pt x="0" y="3269"/>
                      </a:moveTo>
                      <a:cubicBezTo>
                        <a:pt x="1" y="6347"/>
                        <a:pt x="1" y="6368"/>
                        <a:pt x="10" y="6374"/>
                      </a:cubicBezTo>
                      <a:cubicBezTo>
                        <a:pt x="19" y="6381"/>
                        <a:pt x="1705" y="9655"/>
                        <a:pt x="3606" y="9987"/>
                      </a:cubicBezTo>
                      <a:cubicBezTo>
                        <a:pt x="5507" y="10319"/>
                        <a:pt x="7450" y="8778"/>
                        <a:pt x="8454" y="7378"/>
                      </a:cubicBezTo>
                      <a:cubicBezTo>
                        <a:pt x="8680" y="7760"/>
                        <a:pt x="9132" y="8588"/>
                        <a:pt x="9132" y="8524"/>
                      </a:cubicBezTo>
                      <a:cubicBezTo>
                        <a:pt x="9132" y="8504"/>
                        <a:pt x="9660" y="5206"/>
                        <a:pt x="9980" y="3064"/>
                      </a:cubicBezTo>
                      <a:cubicBezTo>
                        <a:pt x="9983" y="3045"/>
                        <a:pt x="10001" y="-50"/>
                        <a:pt x="10000" y="1"/>
                      </a:cubicBezTo>
                      <a:cubicBezTo>
                        <a:pt x="8822" y="1208"/>
                        <a:pt x="6951" y="2795"/>
                        <a:pt x="6467" y="3621"/>
                      </a:cubicBezTo>
                      <a:cubicBezTo>
                        <a:pt x="5983" y="4448"/>
                        <a:pt x="6885" y="4513"/>
                        <a:pt x="7093" y="4958"/>
                      </a:cubicBezTo>
                      <a:cubicBezTo>
                        <a:pt x="7093" y="4958"/>
                        <a:pt x="5628" y="6706"/>
                        <a:pt x="4447" y="6423"/>
                      </a:cubicBezTo>
                      <a:cubicBezTo>
                        <a:pt x="3264" y="6142"/>
                        <a:pt x="876" y="4988"/>
                        <a:pt x="0" y="3269"/>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sp>
              <p:nvSpPr>
                <p:cNvPr id="72" name="powerpoint template design by DAJU_PPT正版来源小红书大橘PPT微信DAJU_PPT请勿抄袭搬运！盗版必究！-7"/>
                <p:cNvSpPr/>
                <p:nvPr/>
              </p:nvSpPr>
              <p:spPr bwMode="auto">
                <a:xfrm>
                  <a:off x="4287378" y="2371018"/>
                  <a:ext cx="3103775" cy="634517"/>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230">
                      <a:moveTo>
                        <a:pt x="160" y="42"/>
                      </a:moveTo>
                      <a:cubicBezTo>
                        <a:pt x="0" y="104"/>
                        <a:pt x="0" y="104"/>
                        <a:pt x="0" y="104"/>
                      </a:cubicBezTo>
                      <a:cubicBezTo>
                        <a:pt x="0" y="104"/>
                        <a:pt x="152" y="218"/>
                        <a:pt x="410" y="224"/>
                      </a:cubicBezTo>
                      <a:cubicBezTo>
                        <a:pt x="668" y="230"/>
                        <a:pt x="840" y="186"/>
                        <a:pt x="952" y="142"/>
                      </a:cubicBezTo>
                      <a:cubicBezTo>
                        <a:pt x="1028" y="178"/>
                        <a:pt x="1028" y="178"/>
                        <a:pt x="1028" y="178"/>
                      </a:cubicBezTo>
                      <a:cubicBezTo>
                        <a:pt x="1128" y="0"/>
                        <a:pt x="1128" y="0"/>
                        <a:pt x="1128" y="0"/>
                      </a:cubicBezTo>
                      <a:cubicBezTo>
                        <a:pt x="730" y="24"/>
                        <a:pt x="730" y="24"/>
                        <a:pt x="730" y="24"/>
                      </a:cubicBezTo>
                      <a:cubicBezTo>
                        <a:pt x="800" y="66"/>
                        <a:pt x="800" y="66"/>
                        <a:pt x="800" y="66"/>
                      </a:cubicBezTo>
                      <a:cubicBezTo>
                        <a:pt x="800" y="66"/>
                        <a:pt x="688" y="117"/>
                        <a:pt x="504" y="112"/>
                      </a:cubicBezTo>
                      <a:cubicBezTo>
                        <a:pt x="320" y="108"/>
                        <a:pt x="258" y="96"/>
                        <a:pt x="160" y="42"/>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0" name="powerpoint template design by DAJU_PPT正版来源小红书大橘PPT微信DAJU_PPT请勿抄袭搬运！盗版必究！-8"/>
              <p:cNvSpPr/>
              <p:nvPr/>
            </p:nvSpPr>
            <p:spPr>
              <a:xfrm>
                <a:off x="6909611" y="2762529"/>
                <a:ext cx="214520" cy="351010"/>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3" name="powerpoint template design by DAJU_PPT正版来源小红书大橘PPT微信DAJU_PPT请勿抄袭搬运！盗版必究！-9"/>
            <p:cNvSpPr txBox="1"/>
            <p:nvPr/>
          </p:nvSpPr>
          <p:spPr>
            <a:xfrm>
              <a:off x="7595155" y="2462875"/>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关键技术二</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74" name="powerpoint template design by DAJU_PPT正版来源小红书大橘PPT微信DAJU_PPT请勿抄袭搬运！盗版必究！-10"/>
            <p:cNvSpPr txBox="1"/>
            <p:nvPr/>
          </p:nvSpPr>
          <p:spPr>
            <a:xfrm>
              <a:off x="1710035" y="4789917"/>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关键技术三</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sp>
          <p:nvSpPr>
            <p:cNvPr id="75" name="powerpoint template design by DAJU_PPT正版来源小红书大橘PPT微信DAJU_PPT请勿抄袭搬运！盗版必究！-11"/>
            <p:cNvSpPr/>
            <p:nvPr/>
          </p:nvSpPr>
          <p:spPr>
            <a:xfrm>
              <a:off x="4960792" y="229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6" name="powerpoint template design by DAJU_PPT正版来源小红书大橘PPT微信DAJU_PPT请勿抄袭搬运！盗版必究！-12"/>
            <p:cNvSpPr/>
            <p:nvPr/>
          </p:nvSpPr>
          <p:spPr>
            <a:xfrm flipH="1">
              <a:off x="6832957" y="277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7" name="powerpoint template design by DAJU_PPT正版来源小红书大橘PPT微信DAJU_PPT请勿抄袭搬运！盗版必究！-13"/>
            <p:cNvSpPr/>
            <p:nvPr/>
          </p:nvSpPr>
          <p:spPr>
            <a:xfrm flipH="1" flipV="1">
              <a:off x="6832957" y="4765132"/>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8" name="powerpoint template design by DAJU_PPT正版来源小红书大橘PPT微信DAJU_PPT请勿抄袭搬运！盗版必究！-14"/>
            <p:cNvSpPr/>
            <p:nvPr/>
          </p:nvSpPr>
          <p:spPr>
            <a:xfrm flipV="1">
              <a:off x="4960792" y="4238528"/>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9" name="powerpoint template design by DAJU_PPT正版来源小红书大橘PPT微信DAJU_PPT请勿抄袭搬运！盗版必究！-15"/>
            <p:cNvSpPr txBox="1"/>
            <p:nvPr/>
          </p:nvSpPr>
          <p:spPr>
            <a:xfrm>
              <a:off x="7477938" y="5325904"/>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关键技术四</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80" name="powerpoint template design by DAJU_PPT正版来源小红书大橘PPT微信DAJU_PPT请勿抄袭搬运！盗版必究！-16"/>
            <p:cNvSpPr txBox="1"/>
            <p:nvPr/>
          </p:nvSpPr>
          <p:spPr>
            <a:xfrm>
              <a:off x="1710035" y="1886889"/>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关键技术一</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grpSp>
      <p:pic>
        <p:nvPicPr>
          <p:cNvPr id="3" name="图片 2">
            <a:extLst>
              <a:ext uri="{FF2B5EF4-FFF2-40B4-BE49-F238E27FC236}">
                <a16:creationId xmlns:a16="http://schemas.microsoft.com/office/drawing/2014/main" id="{47D1D47A-72E9-B215-7E34-03E8739EEDC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87BAFE0-4A02-E170-A194-2B4CAEC804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80617493-DC51-10CF-A6B0-84B75AAB0F22}"/>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6" name="直接连接符 5">
            <a:extLst>
              <a:ext uri="{FF2B5EF4-FFF2-40B4-BE49-F238E27FC236}">
                <a16:creationId xmlns:a16="http://schemas.microsoft.com/office/drawing/2014/main" id="{2E7D1B06-08EF-DA59-3A52-4C24C4A52017}"/>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49A5B0C-3B87-B2E7-BBE6-D8882B595B9F}"/>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312FA03B-FA29-E5EE-8D86-8FA656D5ED64}"/>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7B5B625A-D370-8035-3AD5-1C4D3EB2A01D}"/>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0" name="TextBox 10">
            <a:extLst>
              <a:ext uri="{FF2B5EF4-FFF2-40B4-BE49-F238E27FC236}">
                <a16:creationId xmlns:a16="http://schemas.microsoft.com/office/drawing/2014/main" id="{E06140E9-1529-7B47-4006-5CDC03287A73}"/>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DA5D15AD-A230-56B0-C31E-7D5CE38D31F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3" name="直接连接符 12">
            <a:extLst>
              <a:ext uri="{FF2B5EF4-FFF2-40B4-BE49-F238E27FC236}">
                <a16:creationId xmlns:a16="http://schemas.microsoft.com/office/drawing/2014/main" id="{A3FAA51E-FDAF-703C-6F63-C04CE0A4C2C9}"/>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1666C42E-226E-BE26-404B-C53D231290EF}"/>
              </a:ext>
            </a:extLst>
          </p:cNvPr>
          <p:cNvSpPr>
            <a:spLocks noGrp="1"/>
          </p:cNvSpPr>
          <p:nvPr>
            <p:ph type="sldNum" sz="quarter" idx="12"/>
          </p:nvPr>
        </p:nvSpPr>
        <p:spPr/>
        <p:txBody>
          <a:bodyPr/>
          <a:lstStyle/>
          <a:p>
            <a:fld id="{A8537B7A-7510-410A-AA53-45D600DA0276}" type="slidenum">
              <a:rPr lang="zh-CN" altLang="en-US" smtClean="0"/>
              <a:t>34</a:t>
            </a:fld>
            <a:endParaRPr lang="zh-CN" altLang="en-US"/>
          </a:p>
        </p:txBody>
      </p:sp>
      <p:pic>
        <p:nvPicPr>
          <p:cNvPr id="12" name="图形 11">
            <a:extLst>
              <a:ext uri="{FF2B5EF4-FFF2-40B4-BE49-F238E27FC236}">
                <a16:creationId xmlns:a16="http://schemas.microsoft.com/office/drawing/2014/main" id="{C47934D4-F0F0-F2B5-1F94-65802BB6D68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E3DAC2-17A3-E392-2591-CC4984084E70}"/>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71ACB7B5-91A9-C61E-5173-ABEF0869114E}"/>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54F9E6FF-259A-3485-D73D-F61B932EEE83}"/>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4.3 </a:t>
            </a:r>
            <a:r>
              <a:rPr lang="zh-CN" altLang="en-US" dirty="0">
                <a:sym typeface="+mn-lt"/>
              </a:rPr>
              <a:t>成果应用</a:t>
            </a:r>
          </a:p>
        </p:txBody>
      </p:sp>
      <p:cxnSp>
        <p:nvCxnSpPr>
          <p:cNvPr id="16" name="powerpoint template design by DAJU_PPT正版来源小红书大橘PPT微信DAJU_PPT请勿抄袭搬运！盗版必究！">
            <a:extLst>
              <a:ext uri="{FF2B5EF4-FFF2-40B4-BE49-F238E27FC236}">
                <a16:creationId xmlns:a16="http://schemas.microsoft.com/office/drawing/2014/main" id="{0AC91EDD-CE0E-177A-B683-59A05FE23CF3}"/>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powerpoint template design by DAJU_PPT正版来源小红书大橘PPT微信DAJU_PPT请勿抄袭搬运！盗版必究！">
            <a:extLst>
              <a:ext uri="{FF2B5EF4-FFF2-40B4-BE49-F238E27FC236}">
                <a16:creationId xmlns:a16="http://schemas.microsoft.com/office/drawing/2014/main" id="{0A78F911-B3CE-3818-4596-C7E50BD77F22}"/>
              </a:ext>
            </a:extLst>
          </p:cNvPr>
          <p:cNvSpPr/>
          <p:nvPr>
            <p:custDataLst>
              <p:tags r:id="rId1"/>
            </p:custDataLst>
          </p:nvPr>
        </p:nvSpPr>
        <p:spPr>
          <a:xfrm>
            <a:off x="7118597" y="2184401"/>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No.04</a:t>
            </a:r>
            <a:endParaRPr lang="zh-CN" altLang="en-US" sz="2400" b="1" dirty="0">
              <a:cs typeface="+mn-ea"/>
              <a:sym typeface="+mn-lt"/>
            </a:endParaRPr>
          </a:p>
        </p:txBody>
      </p:sp>
      <p:sp>
        <p:nvSpPr>
          <p:cNvPr id="19" name="powerpoint template design by DAJU_PPT正版来源小红书大橘PPT微信DAJU_PPT请勿抄袭搬运！盗版必究！">
            <a:extLst>
              <a:ext uri="{FF2B5EF4-FFF2-40B4-BE49-F238E27FC236}">
                <a16:creationId xmlns:a16="http://schemas.microsoft.com/office/drawing/2014/main" id="{B1E6BF13-9A12-9799-099B-9C6120577C66}"/>
              </a:ext>
            </a:extLst>
          </p:cNvPr>
          <p:cNvSpPr/>
          <p:nvPr>
            <p:custDataLst>
              <p:tags r:id="rId2"/>
            </p:custDataLst>
          </p:nvPr>
        </p:nvSpPr>
        <p:spPr>
          <a:xfrm>
            <a:off x="4268381" y="3903233"/>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No.02</a:t>
            </a:r>
            <a:endParaRPr lang="zh-CN" altLang="en-US" sz="2400" b="1" dirty="0">
              <a:cs typeface="+mn-ea"/>
              <a:sym typeface="+mn-lt"/>
            </a:endParaRPr>
          </a:p>
        </p:txBody>
      </p:sp>
      <p:sp>
        <p:nvSpPr>
          <p:cNvPr id="20" name="powerpoint template design by DAJU_PPT正版来源小红书大橘PPT微信DAJU_PPT请勿抄袭搬运！盗版必究！">
            <a:extLst>
              <a:ext uri="{FF2B5EF4-FFF2-40B4-BE49-F238E27FC236}">
                <a16:creationId xmlns:a16="http://schemas.microsoft.com/office/drawing/2014/main" id="{FACA8EF5-78B7-5108-EE4F-AA4347D651A4}"/>
              </a:ext>
            </a:extLst>
          </p:cNvPr>
          <p:cNvSpPr/>
          <p:nvPr>
            <p:custDataLst>
              <p:tags r:id="rId3"/>
            </p:custDataLst>
          </p:nvPr>
        </p:nvSpPr>
        <p:spPr>
          <a:xfrm>
            <a:off x="6161273" y="3892354"/>
            <a:ext cx="176234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lvl="0" algn="ctr" defTabSz="2133600">
              <a:lnSpc>
                <a:spcPct val="90000"/>
              </a:lnSpc>
              <a:spcAft>
                <a:spcPct val="35000"/>
              </a:spcAft>
              <a:defRPr/>
            </a:pPr>
            <a:r>
              <a:rPr lang="en-US" altLang="zh-CN" sz="2400" b="1" dirty="0">
                <a:solidFill>
                  <a:prstClr val="white"/>
                </a:solidFill>
                <a:cs typeface="+mn-ea"/>
                <a:sym typeface="+mn-lt"/>
              </a:rPr>
              <a:t>No.03</a:t>
            </a:r>
            <a:endParaRPr lang="zh-CN" altLang="en-US" sz="2400" b="1" dirty="0">
              <a:solidFill>
                <a:prstClr val="white"/>
              </a:solidFill>
              <a:cs typeface="+mn-ea"/>
              <a:sym typeface="+mn-lt"/>
            </a:endParaRPr>
          </a:p>
        </p:txBody>
      </p:sp>
      <p:sp>
        <p:nvSpPr>
          <p:cNvPr id="21" name="powerpoint template design by DAJU_PPT正版来源小红书大橘PPT微信DAJU_PPT请勿抄袭搬运！盗版必究！">
            <a:extLst>
              <a:ext uri="{FF2B5EF4-FFF2-40B4-BE49-F238E27FC236}">
                <a16:creationId xmlns:a16="http://schemas.microsoft.com/office/drawing/2014/main" id="{02279688-AA47-A7D8-CA8B-E6F054CFCE39}"/>
              </a:ext>
            </a:extLst>
          </p:cNvPr>
          <p:cNvSpPr/>
          <p:nvPr>
            <p:custDataLst>
              <p:tags r:id="rId4"/>
            </p:custDataLst>
          </p:nvPr>
        </p:nvSpPr>
        <p:spPr>
          <a:xfrm>
            <a:off x="3313777"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No.01</a:t>
            </a:r>
            <a:endParaRPr lang="zh-CN" altLang="en-US" sz="2400" b="1" dirty="0">
              <a:cs typeface="+mn-ea"/>
              <a:sym typeface="+mn-lt"/>
            </a:endParaRPr>
          </a:p>
        </p:txBody>
      </p:sp>
      <p:sp>
        <p:nvSpPr>
          <p:cNvPr id="23" name="powerpoint template design by DAJU_PPT正版来源小红书大橘PPT微信DAJU_PPT请勿抄袭搬运！盗版必究！">
            <a:extLst>
              <a:ext uri="{FF2B5EF4-FFF2-40B4-BE49-F238E27FC236}">
                <a16:creationId xmlns:a16="http://schemas.microsoft.com/office/drawing/2014/main" id="{90D91E23-AD65-B76E-6AA4-16A2C55E1A80}"/>
              </a:ext>
            </a:extLst>
          </p:cNvPr>
          <p:cNvSpPr/>
          <p:nvPr>
            <p:custDataLst>
              <p:tags r:id="rId5"/>
            </p:custDataLst>
          </p:nvPr>
        </p:nvSpPr>
        <p:spPr>
          <a:xfrm>
            <a:off x="5222986"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spcCol="1270" anchor="ctr">
            <a:normAutofit/>
          </a:bodyPr>
          <a:lstStyle/>
          <a:p>
            <a:pPr algn="ctr" defTabSz="2133600">
              <a:defRPr/>
            </a:pPr>
            <a:r>
              <a:rPr lang="zh-CN" altLang="en-US" sz="2665" b="1" spc="400" dirty="0">
                <a:solidFill>
                  <a:srgbClr val="FFFFFF"/>
                </a:solidFill>
                <a:cs typeface="+mn-ea"/>
                <a:sym typeface="+mn-lt"/>
              </a:rPr>
              <a:t>成果</a:t>
            </a:r>
            <a:endParaRPr lang="en-US" altLang="zh-CN" sz="2665" b="1" spc="400" dirty="0">
              <a:solidFill>
                <a:srgbClr val="FFFFFF"/>
              </a:solidFill>
              <a:cs typeface="+mn-ea"/>
              <a:sym typeface="+mn-lt"/>
            </a:endParaRPr>
          </a:p>
          <a:p>
            <a:pPr algn="ctr" defTabSz="2133600">
              <a:defRPr/>
            </a:pPr>
            <a:r>
              <a:rPr lang="zh-CN" altLang="en-US" sz="2665" b="1" spc="400" dirty="0">
                <a:solidFill>
                  <a:srgbClr val="FFFFFF"/>
                </a:solidFill>
                <a:cs typeface="+mn-ea"/>
                <a:sym typeface="+mn-lt"/>
              </a:rPr>
              <a:t>应用</a:t>
            </a:r>
            <a:endParaRPr lang="en-US" altLang="zh-CN" sz="2665" b="1" spc="400" dirty="0">
              <a:solidFill>
                <a:srgbClr val="FFFFFF"/>
              </a:solidFill>
              <a:cs typeface="+mn-ea"/>
              <a:sym typeface="+mn-lt"/>
            </a:endParaRP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39874921-2716-A328-AACD-A94D22C1EB65}"/>
              </a:ext>
            </a:extLst>
          </p:cNvPr>
          <p:cNvGrpSpPr/>
          <p:nvPr/>
        </p:nvGrpSpPr>
        <p:grpSpPr>
          <a:xfrm>
            <a:off x="9117971" y="2718709"/>
            <a:ext cx="2880989" cy="1008675"/>
            <a:chOff x="9117971" y="2799989"/>
            <a:chExt cx="2880989" cy="1008675"/>
          </a:xfrm>
        </p:grpSpPr>
        <p:sp>
          <p:nvSpPr>
            <p:cNvPr id="33" name="powerpoint template design by DAJU_PPT正版来源小红书大橘PPT微信DAJU_PPT请勿抄袭搬运！盗版必究！-1">
              <a:extLst>
                <a:ext uri="{FF2B5EF4-FFF2-40B4-BE49-F238E27FC236}">
                  <a16:creationId xmlns:a16="http://schemas.microsoft.com/office/drawing/2014/main" id="{B74B8B42-E31C-974A-B9BC-A3FBB8989A4E}"/>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22B01AA8-BA9B-94D7-CB85-3EC833A486D0}"/>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1" name="powerpoint template design by DAJU_PPT正版来源小红书大橘PPT微信DAJU_PPT请勿抄袭搬运！盗版必究！">
            <a:extLst>
              <a:ext uri="{FF2B5EF4-FFF2-40B4-BE49-F238E27FC236}">
                <a16:creationId xmlns:a16="http://schemas.microsoft.com/office/drawing/2014/main" id="{0F3E16E4-EF4E-F682-B9F9-46C3B13B5B35}"/>
              </a:ext>
            </a:extLst>
          </p:cNvPr>
          <p:cNvGrpSpPr/>
          <p:nvPr/>
        </p:nvGrpSpPr>
        <p:grpSpPr>
          <a:xfrm>
            <a:off x="8173091" y="4410612"/>
            <a:ext cx="2880989" cy="1008675"/>
            <a:chOff x="9117971" y="2799989"/>
            <a:chExt cx="2880989" cy="1008675"/>
          </a:xfrm>
        </p:grpSpPr>
        <p:sp>
          <p:nvSpPr>
            <p:cNvPr id="42" name="powerpoint template design by DAJU_PPT正版来源小红书大橘PPT微信DAJU_PPT请勿抄袭搬运！盗版必究！-1">
              <a:extLst>
                <a:ext uri="{FF2B5EF4-FFF2-40B4-BE49-F238E27FC236}">
                  <a16:creationId xmlns:a16="http://schemas.microsoft.com/office/drawing/2014/main" id="{E5987FB7-3243-BE5D-58B9-BC2B69DFA3E6}"/>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3" name="powerpoint template design by DAJU_PPT正版来源小红书大橘PPT微信DAJU_PPT请勿抄袭搬运！盗版必究！-2">
              <a:extLst>
                <a:ext uri="{FF2B5EF4-FFF2-40B4-BE49-F238E27FC236}">
                  <a16:creationId xmlns:a16="http://schemas.microsoft.com/office/drawing/2014/main" id="{D0E5E04A-88E7-B246-53C6-909D137FCF87}"/>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4" name="powerpoint template design by DAJU_PPT正版来源小红书大橘PPT微信DAJU_PPT请勿抄袭搬运！盗版必究！">
            <a:extLst>
              <a:ext uri="{FF2B5EF4-FFF2-40B4-BE49-F238E27FC236}">
                <a16:creationId xmlns:a16="http://schemas.microsoft.com/office/drawing/2014/main" id="{3154ECC6-176F-7062-E5EB-983C7D59D76A}"/>
              </a:ext>
            </a:extLst>
          </p:cNvPr>
          <p:cNvGrpSpPr/>
          <p:nvPr/>
        </p:nvGrpSpPr>
        <p:grpSpPr>
          <a:xfrm flipH="1">
            <a:off x="910090" y="4410612"/>
            <a:ext cx="2880989" cy="1008675"/>
            <a:chOff x="9117971" y="2799989"/>
            <a:chExt cx="2880989" cy="1008675"/>
          </a:xfrm>
        </p:grpSpPr>
        <p:sp>
          <p:nvSpPr>
            <p:cNvPr id="45" name="powerpoint template design by DAJU_PPT正版来源小红书大橘PPT微信DAJU_PPT请勿抄袭搬运！盗版必究！-1">
              <a:extLst>
                <a:ext uri="{FF2B5EF4-FFF2-40B4-BE49-F238E27FC236}">
                  <a16:creationId xmlns:a16="http://schemas.microsoft.com/office/drawing/2014/main" id="{E834D20F-D4B4-0407-BF77-BFAED220E437}"/>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6" name="powerpoint template design by DAJU_PPT正版来源小红书大橘PPT微信DAJU_PPT请勿抄袭搬运！盗版必究！-2">
              <a:extLst>
                <a:ext uri="{FF2B5EF4-FFF2-40B4-BE49-F238E27FC236}">
                  <a16:creationId xmlns:a16="http://schemas.microsoft.com/office/drawing/2014/main" id="{B27D4347-99FA-A08C-B5C9-E6C458A0AA10}"/>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7" name="powerpoint template design by DAJU_PPT正版来源小红书大橘PPT微信DAJU_PPT请勿抄袭搬运！盗版必究！">
            <a:extLst>
              <a:ext uri="{FF2B5EF4-FFF2-40B4-BE49-F238E27FC236}">
                <a16:creationId xmlns:a16="http://schemas.microsoft.com/office/drawing/2014/main" id="{CEB74C79-F743-F415-D948-33B8C4A3CD11}"/>
              </a:ext>
            </a:extLst>
          </p:cNvPr>
          <p:cNvGrpSpPr/>
          <p:nvPr/>
        </p:nvGrpSpPr>
        <p:grpSpPr>
          <a:xfrm flipH="1">
            <a:off x="245113" y="2718709"/>
            <a:ext cx="2880989" cy="1008675"/>
            <a:chOff x="9117971" y="2799989"/>
            <a:chExt cx="2880989" cy="1008675"/>
          </a:xfrm>
        </p:grpSpPr>
        <p:sp>
          <p:nvSpPr>
            <p:cNvPr id="48" name="powerpoint template design by DAJU_PPT正版来源小红书大橘PPT微信DAJU_PPT请勿抄袭搬运！盗版必究！-1">
              <a:extLst>
                <a:ext uri="{FF2B5EF4-FFF2-40B4-BE49-F238E27FC236}">
                  <a16:creationId xmlns:a16="http://schemas.microsoft.com/office/drawing/2014/main" id="{FA6099F0-2ED9-BB32-C994-35B6C0CEA32B}"/>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9" name="powerpoint template design by DAJU_PPT正版来源小红书大橘PPT微信DAJU_PPT请勿抄袭搬运！盗版必究！-2">
              <a:extLst>
                <a:ext uri="{FF2B5EF4-FFF2-40B4-BE49-F238E27FC236}">
                  <a16:creationId xmlns:a16="http://schemas.microsoft.com/office/drawing/2014/main" id="{21AFA798-39A3-D1A8-9677-F3767B703367}"/>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pic>
        <p:nvPicPr>
          <p:cNvPr id="3" name="图片 2">
            <a:extLst>
              <a:ext uri="{FF2B5EF4-FFF2-40B4-BE49-F238E27FC236}">
                <a16:creationId xmlns:a16="http://schemas.microsoft.com/office/drawing/2014/main" id="{C5272E31-0ADA-488E-8D6F-26D702870681}"/>
              </a:ext>
            </a:extLst>
          </p:cNvPr>
          <p:cNvPicPr>
            <a:picLocks noChangeAspect="1"/>
          </p:cNvPicPr>
          <p:nvPr/>
        </p:nvPicPr>
        <p:blipFill>
          <a:blip r:embed="rId8"/>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79AF26BA-4A7B-3D6E-BB7A-61688D78DD78}"/>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DD5CF390-7259-52CF-284A-6FD62ECCBBE7}"/>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C1B0375A-B744-2092-E72F-041B80670A8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A0C3779E-B236-2C0D-E11A-E4A9A60ABCD2}"/>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38392E07-0544-1C3F-5C08-A6C6E8D2E831}"/>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9" name="TextBox 10">
            <a:extLst>
              <a:ext uri="{FF2B5EF4-FFF2-40B4-BE49-F238E27FC236}">
                <a16:creationId xmlns:a16="http://schemas.microsoft.com/office/drawing/2014/main" id="{09CF7877-E000-3039-7F21-9B4B86DF1682}"/>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sp>
        <p:nvSpPr>
          <p:cNvPr id="10" name="TextBox 11">
            <a:extLst>
              <a:ext uri="{FF2B5EF4-FFF2-40B4-BE49-F238E27FC236}">
                <a16:creationId xmlns:a16="http://schemas.microsoft.com/office/drawing/2014/main" id="{29DFE1CA-7C37-8761-247E-BC11A59EACF3}"/>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1" name="直接连接符 10">
            <a:extLst>
              <a:ext uri="{FF2B5EF4-FFF2-40B4-BE49-F238E27FC236}">
                <a16:creationId xmlns:a16="http://schemas.microsoft.com/office/drawing/2014/main" id="{C249E5DC-3DE3-984F-63DB-951A8C049A33}"/>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CD260C94-B9D5-64DA-65AC-57C3C45E66DE}"/>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BE8F51E0-ACDA-92DA-35B4-3B8499FFB894}"/>
              </a:ext>
            </a:extLst>
          </p:cNvPr>
          <p:cNvSpPr>
            <a:spLocks noGrp="1"/>
          </p:cNvSpPr>
          <p:nvPr>
            <p:ph type="sldNum" sz="quarter" idx="12"/>
          </p:nvPr>
        </p:nvSpPr>
        <p:spPr/>
        <p:txBody>
          <a:bodyPr/>
          <a:lstStyle/>
          <a:p>
            <a:fld id="{A8537B7A-7510-410A-AA53-45D600DA0276}" type="slidenum">
              <a:rPr lang="zh-CN" altLang="en-US" smtClean="0"/>
              <a:t>35</a:t>
            </a:fld>
            <a:endParaRPr lang="zh-CN" altLang="en-US"/>
          </a:p>
        </p:txBody>
      </p:sp>
      <p:pic>
        <p:nvPicPr>
          <p:cNvPr id="12" name="图形 11">
            <a:extLst>
              <a:ext uri="{FF2B5EF4-FFF2-40B4-BE49-F238E27FC236}">
                <a16:creationId xmlns:a16="http://schemas.microsoft.com/office/drawing/2014/main" id="{9ACB5426-61B4-3034-87D9-487782DFBE2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66072876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p>
            <a:r>
              <a:rPr lang="en-US" altLang="zh-CN" sz="2000" b="1" dirty="0">
                <a:solidFill>
                  <a:schemeClr val="accent1"/>
                </a:solidFill>
                <a:latin typeface="+mj-ea"/>
                <a:ea typeface="+mj-ea"/>
                <a:cs typeface="+mn-ea"/>
                <a:sym typeface="+mn-lt"/>
              </a:rPr>
              <a:t>1.1 </a:t>
            </a:r>
            <a:r>
              <a:rPr lang="zh-CN" altLang="en-US" sz="2000" b="1" dirty="0">
                <a:solidFill>
                  <a:schemeClr val="accent1"/>
                </a:solidFill>
                <a:latin typeface="+mj-ea"/>
                <a:ea typeface="+mj-ea"/>
                <a:cs typeface="+mn-ea"/>
                <a:sym typeface="+mn-lt"/>
              </a:rPr>
              <a:t>研究背景</a:t>
            </a:r>
          </a:p>
        </p:txBody>
      </p:sp>
      <p:sp>
        <p:nvSpPr>
          <p:cNvPr id="51" name="powerpoint template design by DAJU_PPT正版来源小红书大橘PPT微信DAJU_PPT请勿抄袭搬运！盗版必究！"/>
          <p:cNvSpPr/>
          <p:nvPr/>
        </p:nvSpPr>
        <p:spPr>
          <a:xfrm>
            <a:off x="966242" y="1965597"/>
            <a:ext cx="10222390" cy="790303"/>
          </a:xfrm>
          <a:prstGeom prst="roundRect">
            <a:avLst>
              <a:gd name="adj" fmla="val 15289"/>
            </a:avLst>
          </a:prstGeom>
          <a:solidFill>
            <a:schemeClr val="accent1"/>
          </a:solidFill>
          <a:ln w="12700" cap="flat" cmpd="sng" algn="ctr">
            <a:no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cs typeface="+mn-ea"/>
                <a:sym typeface="+mn-lt"/>
              </a:rPr>
              <a:t>研究背景概述</a:t>
            </a:r>
          </a:p>
        </p:txBody>
      </p:sp>
      <p:sp>
        <p:nvSpPr>
          <p:cNvPr id="52" name="powerpoint template design by DAJU_PPT正版来源小红书大橘PPT微信DAJU_PPT请勿抄袭搬运！盗版必究！"/>
          <p:cNvSpPr/>
          <p:nvPr/>
        </p:nvSpPr>
        <p:spPr>
          <a:xfrm>
            <a:off x="96624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3" name="powerpoint template design by DAJU_PPT正版来源小红书大橘PPT微信DAJU_PPT请勿抄袭搬运！盗版必究！"/>
          <p:cNvSpPr/>
          <p:nvPr/>
        </p:nvSpPr>
        <p:spPr>
          <a:xfrm>
            <a:off x="4421437" y="2879997"/>
            <a:ext cx="3312000" cy="2869035"/>
          </a:xfrm>
          <a:prstGeom prst="roundRect">
            <a:avLst>
              <a:gd name="adj" fmla="val 5200"/>
            </a:avLst>
          </a:prstGeom>
          <a:noFill/>
          <a:ln w="12700" cap="flat" cmpd="sng" algn="ctr">
            <a:solidFill>
              <a:schemeClr val="accent2"/>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4" name="powerpoint template design by DAJU_PPT正版来源小红书大橘PPT微信DAJU_PPT请勿抄袭搬运！盗版必究！"/>
          <p:cNvSpPr/>
          <p:nvPr/>
        </p:nvSpPr>
        <p:spPr>
          <a:xfrm>
            <a:off x="787663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5" name="powerpoint template design by DAJU_PPT正版来源小红书大橘PPT微信DAJU_PPT请勿抄袭搬运！盗版必究！"/>
          <p:cNvSpPr txBox="1"/>
          <p:nvPr/>
        </p:nvSpPr>
        <p:spPr>
          <a:xfrm>
            <a:off x="1231591" y="3050416"/>
            <a:ext cx="2781302"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01</a:t>
            </a:r>
            <a:r>
              <a:rPr lang="zh-CN" altLang="en-US" sz="2400" b="1" dirty="0">
                <a:solidFill>
                  <a:schemeClr val="accent1"/>
                </a:solidFill>
                <a:cs typeface="+mn-ea"/>
                <a:sym typeface="+mn-lt"/>
              </a:rPr>
              <a:t> 旅游方式转变</a:t>
            </a:r>
            <a:endParaRPr lang="en-US" altLang="zh-CN" sz="2400" b="1" dirty="0">
              <a:solidFill>
                <a:schemeClr val="accent1"/>
              </a:solidFill>
              <a:cs typeface="+mn-ea"/>
              <a:sym typeface="+mn-lt"/>
            </a:endParaRPr>
          </a:p>
        </p:txBody>
      </p:sp>
      <p:sp>
        <p:nvSpPr>
          <p:cNvPr id="56" name="powerpoint template design by DAJU_PPT正版来源小红书大橘PPT微信DAJU_PPT请勿抄袭搬运！盗版必究！"/>
          <p:cNvSpPr txBox="1"/>
          <p:nvPr/>
        </p:nvSpPr>
        <p:spPr>
          <a:xfrm>
            <a:off x="4501077" y="3050416"/>
            <a:ext cx="3189846"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02 </a:t>
            </a:r>
            <a:r>
              <a:rPr lang="zh-CN" altLang="en-US" sz="2400" b="1" dirty="0">
                <a:solidFill>
                  <a:schemeClr val="accent1"/>
                </a:solidFill>
                <a:cs typeface="+mn-ea"/>
                <a:sym typeface="+mn-lt"/>
              </a:rPr>
              <a:t>旅游信息平台的需求</a:t>
            </a:r>
            <a:endParaRPr lang="en-US" altLang="zh-CN" sz="2400" b="1" dirty="0">
              <a:solidFill>
                <a:schemeClr val="accent1"/>
              </a:solidFill>
              <a:cs typeface="+mn-ea"/>
              <a:sym typeface="+mn-lt"/>
            </a:endParaRPr>
          </a:p>
        </p:txBody>
      </p:sp>
      <p:sp>
        <p:nvSpPr>
          <p:cNvPr id="57" name="powerpoint template design by DAJU_PPT正版来源小红书大橘PPT微信DAJU_PPT请勿抄袭搬运！盗版必究！"/>
          <p:cNvSpPr txBox="1"/>
          <p:nvPr/>
        </p:nvSpPr>
        <p:spPr>
          <a:xfrm>
            <a:off x="8141981" y="3050416"/>
            <a:ext cx="2781302"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03 </a:t>
            </a:r>
            <a:r>
              <a:rPr lang="zh-CN" altLang="en-US" sz="2400" b="1" dirty="0">
                <a:solidFill>
                  <a:schemeClr val="accent1"/>
                </a:solidFill>
                <a:cs typeface="+mn-ea"/>
                <a:sym typeface="+mn-lt"/>
              </a:rPr>
              <a:t>生态环保价值</a:t>
            </a:r>
            <a:endParaRPr lang="en-US" altLang="zh-CN" sz="2400" b="1" dirty="0">
              <a:solidFill>
                <a:schemeClr val="accent1"/>
              </a:solidFill>
              <a:cs typeface="+mn-ea"/>
              <a:sym typeface="+mn-lt"/>
            </a:endParaRPr>
          </a:p>
        </p:txBody>
      </p:sp>
      <p:sp>
        <p:nvSpPr>
          <p:cNvPr id="50" name="powerpoint template design by DAJU_PPT正版来源小红书大橘PPT微信DAJU_PPT请勿抄袭搬运！盗版必究！">
            <a:extLst>
              <a:ext uri="{FF2B5EF4-FFF2-40B4-BE49-F238E27FC236}">
                <a16:creationId xmlns:a16="http://schemas.microsoft.com/office/drawing/2014/main" id="{E4936575-3203-67F6-5452-409638054771}"/>
              </a:ext>
            </a:extLst>
          </p:cNvPr>
          <p:cNvSpPr txBox="1"/>
          <p:nvPr/>
        </p:nvSpPr>
        <p:spPr>
          <a:xfrm>
            <a:off x="4723912" y="3782063"/>
            <a:ext cx="2744176" cy="1652760"/>
          </a:xfrm>
          <a:prstGeom prst="rect">
            <a:avLst/>
          </a:prstGeom>
          <a:noFill/>
          <a:ln>
            <a:noFill/>
          </a:ln>
        </p:spPr>
        <p:txBody>
          <a:bodyPr wrap="square" lIns="0" tIns="0" rIns="0" bIns="0" rtlCol="0">
            <a:spAutoFit/>
          </a:bodyPr>
          <a:lstStyle/>
          <a:p>
            <a:pPr algn="ctr">
              <a:lnSpc>
                <a:spcPct val="130000"/>
              </a:lnSpc>
            </a:pPr>
            <a:r>
              <a:rPr lang="zh-CN" altLang="en-US" sz="1400" dirty="0"/>
              <a:t>徒步旅游受自然环境影响大，如气候、地形和突发灾害等因素对安全性和体验质量有重大影响。因此，亟需一个能提供全面信息（如路线、装备、训练、天气和健康管理等）的</a:t>
            </a:r>
            <a:r>
              <a:rPr lang="en-US" altLang="zh-CN" sz="1400" dirty="0"/>
              <a:t>Web</a:t>
            </a:r>
            <a:r>
              <a:rPr lang="zh-CN" altLang="en-US" sz="1400" dirty="0"/>
              <a:t>平台</a:t>
            </a:r>
            <a:endParaRPr lang="zh-CN" altLang="en-US" sz="1400" dirty="0">
              <a:cs typeface="+mn-ea"/>
              <a:sym typeface="+mn-lt"/>
            </a:endParaRPr>
          </a:p>
        </p:txBody>
      </p:sp>
      <p:sp>
        <p:nvSpPr>
          <p:cNvPr id="58" name="powerpoint template design by DAJU_PPT正版来源小红书大橘PPT微信DAJU_PPT请勿抄袭搬运！盗版必究！">
            <a:extLst>
              <a:ext uri="{FF2B5EF4-FFF2-40B4-BE49-F238E27FC236}">
                <a16:creationId xmlns:a16="http://schemas.microsoft.com/office/drawing/2014/main" id="{229B7424-1399-54FE-BA97-BEBFA2509AFD}"/>
              </a:ext>
            </a:extLst>
          </p:cNvPr>
          <p:cNvSpPr txBox="1"/>
          <p:nvPr/>
        </p:nvSpPr>
        <p:spPr>
          <a:xfrm>
            <a:off x="1250154" y="3782063"/>
            <a:ext cx="2744176" cy="1932837"/>
          </a:xfrm>
          <a:prstGeom prst="rect">
            <a:avLst/>
          </a:prstGeom>
          <a:noFill/>
          <a:ln>
            <a:noFill/>
          </a:ln>
        </p:spPr>
        <p:txBody>
          <a:bodyPr wrap="square" lIns="0" tIns="0" rIns="0" bIns="0" rtlCol="0">
            <a:spAutoFit/>
          </a:bodyPr>
          <a:lstStyle/>
          <a:p>
            <a:pPr algn="ctr">
              <a:lnSpc>
                <a:spcPct val="130000"/>
              </a:lnSpc>
            </a:pPr>
            <a:r>
              <a:rPr lang="zh-CN" altLang="en-US" sz="1400" dirty="0"/>
              <a:t>随着社会发展和人们生活水平的提高，旅游方式逐渐从传统的观光旅游转向个性化、自由化的旅游形式。徒步旅游因其强调自然体验、身心锻炼和意志力提升，成为越来越多旅行者追求健康、环保生活方式的新选择。</a:t>
            </a:r>
            <a:endParaRPr lang="zh-CN" altLang="en-US" sz="1400" dirty="0">
              <a:cs typeface="+mn-ea"/>
              <a:sym typeface="+mn-lt"/>
            </a:endParaRPr>
          </a:p>
        </p:txBody>
      </p:sp>
      <p:sp>
        <p:nvSpPr>
          <p:cNvPr id="59" name="powerpoint template design by DAJU_PPT正版来源小红书大橘PPT微信DAJU_PPT请勿抄袭搬运！盗版必究！">
            <a:extLst>
              <a:ext uri="{FF2B5EF4-FFF2-40B4-BE49-F238E27FC236}">
                <a16:creationId xmlns:a16="http://schemas.microsoft.com/office/drawing/2014/main" id="{1ACC5CAD-3522-F16B-3B03-F92D3687A89F}"/>
              </a:ext>
            </a:extLst>
          </p:cNvPr>
          <p:cNvSpPr txBox="1"/>
          <p:nvPr/>
        </p:nvSpPr>
        <p:spPr>
          <a:xfrm>
            <a:off x="8160544" y="3782063"/>
            <a:ext cx="2744176" cy="1652760"/>
          </a:xfrm>
          <a:prstGeom prst="rect">
            <a:avLst/>
          </a:prstGeom>
          <a:noFill/>
          <a:ln>
            <a:noFill/>
          </a:ln>
        </p:spPr>
        <p:txBody>
          <a:bodyPr wrap="square" lIns="0" tIns="0" rIns="0" bIns="0" rtlCol="0">
            <a:spAutoFit/>
          </a:bodyPr>
          <a:lstStyle/>
          <a:p>
            <a:pPr algn="ctr">
              <a:lnSpc>
                <a:spcPct val="130000"/>
              </a:lnSpc>
            </a:pPr>
            <a:r>
              <a:rPr lang="zh-CN" altLang="en-US" sz="1400" dirty="0"/>
              <a:t>徒步旅游具备促进生态保护和绿色旅游发展的潜力。通过推广环保理念和加强公众环保意识，徒步旅游不仅促进旅游产业的绿色转型，也有助于实现生态文明和可持续发展目标。</a:t>
            </a:r>
            <a:endParaRPr lang="zh-CN" altLang="en-US" sz="1400" dirty="0">
              <a:cs typeface="+mn-ea"/>
              <a:sym typeface="+mn-lt"/>
            </a:endParaRPr>
          </a:p>
        </p:txBody>
      </p:sp>
      <p:pic>
        <p:nvPicPr>
          <p:cNvPr id="2" name="图片 1">
            <a:extLst>
              <a:ext uri="{FF2B5EF4-FFF2-40B4-BE49-F238E27FC236}">
                <a16:creationId xmlns:a16="http://schemas.microsoft.com/office/drawing/2014/main" id="{6D800E15-D71D-CA92-C694-F94F91E396CF}"/>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8B62AA76-DB08-9C05-3B0C-FE94E775688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86E3B8B5-B34B-D7A4-617F-E86A3BA5CDC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05C738A-0A15-125D-10A1-446BDEDB1B8A}"/>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DF651AC-9A4B-D74B-BBD5-D5B78430777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54E94AB-3619-3BF4-585D-D87FED57DDEF}"/>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8" name="TextBox 7">
            <a:extLst>
              <a:ext uri="{FF2B5EF4-FFF2-40B4-BE49-F238E27FC236}">
                <a16:creationId xmlns:a16="http://schemas.microsoft.com/office/drawing/2014/main" id="{30E34950-FC7C-8445-FA0A-8870536F784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45BA49BD-975E-AB39-E117-99495C8D5CF6}"/>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B938CC07-9994-964A-CF75-D14BD1E5A494}"/>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3DDF5963-C17A-0527-05DB-7531BD0DA57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2" name="直接连接符 11">
            <a:extLst>
              <a:ext uri="{FF2B5EF4-FFF2-40B4-BE49-F238E27FC236}">
                <a16:creationId xmlns:a16="http://schemas.microsoft.com/office/drawing/2014/main" id="{9FE73B91-95FC-15A1-FAEA-D6BDE26F1CA9}"/>
              </a:ext>
            </a:extLst>
          </p:cNvPr>
          <p:cNvCxnSpPr/>
          <p:nvPr/>
        </p:nvCxnSpPr>
        <p:spPr>
          <a:xfrm>
            <a:off x="6775682"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FCEB9C3-D3E5-2AA2-3A2E-1E2B7EE4B8A9}"/>
              </a:ext>
            </a:extLst>
          </p:cNvPr>
          <p:cNvSpPr>
            <a:spLocks noGrp="1"/>
          </p:cNvSpPr>
          <p:nvPr>
            <p:ph type="sldNum" sz="quarter" idx="12"/>
          </p:nvPr>
        </p:nvSpPr>
        <p:spPr/>
        <p:txBody>
          <a:bodyPr/>
          <a:lstStyle/>
          <a:p>
            <a:fld id="{A8537B7A-7510-410A-AA53-45D600DA0276}" type="slidenum">
              <a:rPr lang="zh-CN" altLang="en-US" smtClean="0"/>
              <a:t>4</a:t>
            </a:fld>
            <a:endParaRPr lang="zh-CN" altLang="en-US"/>
          </a:p>
        </p:txBody>
      </p:sp>
      <p:pic>
        <p:nvPicPr>
          <p:cNvPr id="15" name="图形 14">
            <a:extLst>
              <a:ext uri="{FF2B5EF4-FFF2-40B4-BE49-F238E27FC236}">
                <a16:creationId xmlns:a16="http://schemas.microsoft.com/office/drawing/2014/main" id="{3B454D2E-3939-0ABB-339B-A6C6BD1A81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36092190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8" name="powerpoint template design by DAJU_PPT正版来源小红书大橘PPT微信DAJU_PPT请勿抄袭搬运！盗版必究！">
            <a:extLst>
              <a:ext uri="{FF2B5EF4-FFF2-40B4-BE49-F238E27FC236}">
                <a16:creationId xmlns:a16="http://schemas.microsoft.com/office/drawing/2014/main" id="{3BCAD7D4-4F54-5105-E8F1-545178F9F94E}"/>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1.2 </a:t>
            </a:r>
            <a:r>
              <a:rPr lang="zh-CN" altLang="en-US" dirty="0">
                <a:sym typeface="+mn-lt"/>
              </a:rPr>
              <a:t>主要创新点</a:t>
            </a: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354C5141-4E2D-D4FB-8EF4-196950248684}"/>
              </a:ext>
            </a:extLst>
          </p:cNvPr>
          <p:cNvGrpSpPr/>
          <p:nvPr/>
        </p:nvGrpSpPr>
        <p:grpSpPr>
          <a:xfrm>
            <a:off x="978730" y="1560165"/>
            <a:ext cx="10234540" cy="4451428"/>
            <a:chOff x="978730" y="1203286"/>
            <a:chExt cx="10234540" cy="4451428"/>
          </a:xfrm>
        </p:grpSpPr>
        <p:sp>
          <p:nvSpPr>
            <p:cNvPr id="69" name="powerpoint template design by DAJU_PPT正版来源小红书大橘PPT微信DAJU_PPT请勿抄袭搬运！盗版必究！-1">
              <a:extLst>
                <a:ext uri="{FF2B5EF4-FFF2-40B4-BE49-F238E27FC236}">
                  <a16:creationId xmlns:a16="http://schemas.microsoft.com/office/drawing/2014/main" id="{52708A74-C5B6-4E48-A212-91A356646D15}"/>
                </a:ext>
              </a:extLst>
            </p:cNvPr>
            <p:cNvSpPr>
              <a:spLocks/>
            </p:cNvSpPr>
            <p:nvPr/>
          </p:nvSpPr>
          <p:spPr>
            <a:xfrm rot="5400000" flipV="1">
              <a:off x="5062045" y="2786451"/>
              <a:ext cx="1285681" cy="1285200"/>
            </a:xfrm>
            <a:prstGeom prst="arc">
              <a:avLst>
                <a:gd name="adj1" fmla="val 10800000"/>
                <a:gd name="adj2" fmla="val 0"/>
              </a:avLst>
            </a:prstGeom>
            <a:noFill/>
            <a:ln w="184150" cap="rnd">
              <a:solidFill>
                <a:schemeClr val="accent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914354"/>
              <a:endParaRPr lang="zh-CN" altLang="en-US" sz="2000" b="1">
                <a:solidFill>
                  <a:schemeClr val="bg1"/>
                </a:solidFill>
              </a:endParaRPr>
            </a:p>
          </p:txBody>
        </p:sp>
        <p:sp>
          <p:nvSpPr>
            <p:cNvPr id="70" name="powerpoint template design by DAJU_PPT正版来源小红书大橘PPT微信DAJU_PPT请勿抄袭搬运！盗版必究！-2">
              <a:extLst>
                <a:ext uri="{FF2B5EF4-FFF2-40B4-BE49-F238E27FC236}">
                  <a16:creationId xmlns:a16="http://schemas.microsoft.com/office/drawing/2014/main" id="{F5259A50-60CE-403C-B715-FE7877E9E9DB}"/>
                </a:ext>
              </a:extLst>
            </p:cNvPr>
            <p:cNvSpPr/>
            <p:nvPr/>
          </p:nvSpPr>
          <p:spPr>
            <a:xfrm rot="5400000" flipV="1">
              <a:off x="5062046" y="4369274"/>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1" name="powerpoint template design by DAJU_PPT正版来源小红书大橘PPT微信DAJU_PPT请勿抄袭搬运！盗版必究！-3">
              <a:extLst>
                <a:ext uri="{FF2B5EF4-FFF2-40B4-BE49-F238E27FC236}">
                  <a16:creationId xmlns:a16="http://schemas.microsoft.com/office/drawing/2014/main" id="{5CB7A5D1-9808-4446-9C75-036287E2898D}"/>
                </a:ext>
              </a:extLst>
            </p:cNvPr>
            <p:cNvSpPr>
              <a:spLocks/>
            </p:cNvSpPr>
            <p:nvPr/>
          </p:nvSpPr>
          <p:spPr>
            <a:xfrm rot="5400000" flipV="1">
              <a:off x="5062045" y="1203527"/>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2" name="powerpoint template design by DAJU_PPT正版来源小红书大橘PPT微信DAJU_PPT请勿抄袭搬运！盗版必究！-4">
              <a:extLst>
                <a:ext uri="{FF2B5EF4-FFF2-40B4-BE49-F238E27FC236}">
                  <a16:creationId xmlns:a16="http://schemas.microsoft.com/office/drawing/2014/main" id="{27D7C47E-009C-4764-80ED-0873BD2C33DA}"/>
                </a:ext>
              </a:extLst>
            </p:cNvPr>
            <p:cNvSpPr/>
            <p:nvPr/>
          </p:nvSpPr>
          <p:spPr>
            <a:xfrm>
              <a:off x="5232017" y="1379199"/>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3" name="powerpoint template design by DAJU_PPT正版来源小红书大橘PPT微信DAJU_PPT请勿抄袭搬运！盗版必究！-5">
              <a:extLst>
                <a:ext uri="{FF2B5EF4-FFF2-40B4-BE49-F238E27FC236}">
                  <a16:creationId xmlns:a16="http://schemas.microsoft.com/office/drawing/2014/main" id="{38780E60-0AEA-48C5-8038-D41D14DA75ED}"/>
                </a:ext>
              </a:extLst>
            </p:cNvPr>
            <p:cNvSpPr/>
            <p:nvPr/>
          </p:nvSpPr>
          <p:spPr>
            <a:xfrm rot="10800000">
              <a:off x="4087533" y="1811505"/>
              <a:ext cx="642686" cy="3235092"/>
            </a:xfrm>
            <a:prstGeom prst="rightBracket">
              <a:avLst>
                <a:gd name="adj" fmla="val 96046"/>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74" name="powerpoint template design by DAJU_PPT正版来源小红书大橘PPT微信DAJU_PPT请勿抄袭搬运！盗版必究！-6">
              <a:extLst>
                <a:ext uri="{FF2B5EF4-FFF2-40B4-BE49-F238E27FC236}">
                  <a16:creationId xmlns:a16="http://schemas.microsoft.com/office/drawing/2014/main" id="{AC7568FB-155B-4E35-9F8C-CC22126ED5F7}"/>
                </a:ext>
              </a:extLst>
            </p:cNvPr>
            <p:cNvCxnSpPr>
              <a:cxnSpLocks/>
            </p:cNvCxnSpPr>
            <p:nvPr/>
          </p:nvCxnSpPr>
          <p:spPr>
            <a:xfrm>
              <a:off x="3030960" y="3354776"/>
              <a:ext cx="1056572"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5" name="powerpoint template design by DAJU_PPT正版来源小红书大橘PPT微信DAJU_PPT请勿抄袭搬运！盗版必究！-7">
              <a:extLst>
                <a:ext uri="{FF2B5EF4-FFF2-40B4-BE49-F238E27FC236}">
                  <a16:creationId xmlns:a16="http://schemas.microsoft.com/office/drawing/2014/main" id="{D2C958B4-CF3A-4A9F-82B4-D85FD524D2E5}"/>
                </a:ext>
              </a:extLst>
            </p:cNvPr>
            <p:cNvSpPr/>
            <p:nvPr/>
          </p:nvSpPr>
          <p:spPr>
            <a:xfrm>
              <a:off x="5232017" y="2962022"/>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6" name="powerpoint template design by DAJU_PPT正版来源小红书大橘PPT微信DAJU_PPT请勿抄袭搬运！盗版必究！-8">
              <a:extLst>
                <a:ext uri="{FF2B5EF4-FFF2-40B4-BE49-F238E27FC236}">
                  <a16:creationId xmlns:a16="http://schemas.microsoft.com/office/drawing/2014/main" id="{B698D9A1-CC0D-4834-B1D8-239891B53086}"/>
                </a:ext>
              </a:extLst>
            </p:cNvPr>
            <p:cNvSpPr/>
            <p:nvPr/>
          </p:nvSpPr>
          <p:spPr>
            <a:xfrm>
              <a:off x="5232018" y="4549293"/>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7" name="powerpoint template design by DAJU_PPT正版来源小红书大橘PPT微信DAJU_PPT请勿抄袭搬运！盗版必究！-9">
              <a:extLst>
                <a:ext uri="{FF2B5EF4-FFF2-40B4-BE49-F238E27FC236}">
                  <a16:creationId xmlns:a16="http://schemas.microsoft.com/office/drawing/2014/main" id="{9E5BD440-D389-41BA-84F6-6756ACB46F57}"/>
                </a:ext>
              </a:extLst>
            </p:cNvPr>
            <p:cNvSpPr/>
            <p:nvPr/>
          </p:nvSpPr>
          <p:spPr>
            <a:xfrm>
              <a:off x="978730" y="2031436"/>
              <a:ext cx="2646679" cy="2646679"/>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8" name="powerpoint template design by DAJU_PPT正版来源小红书大橘PPT微信DAJU_PPT请勿抄袭搬运！盗版必究！-10">
              <a:extLst>
                <a:ext uri="{FF2B5EF4-FFF2-40B4-BE49-F238E27FC236}">
                  <a16:creationId xmlns:a16="http://schemas.microsoft.com/office/drawing/2014/main" id="{6C978F22-CD6F-4451-8190-668B66DE8714}"/>
                </a:ext>
              </a:extLst>
            </p:cNvPr>
            <p:cNvSpPr txBox="1"/>
            <p:nvPr/>
          </p:nvSpPr>
          <p:spPr>
            <a:xfrm>
              <a:off x="1748071" y="3610227"/>
              <a:ext cx="1107996" cy="46166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bg1"/>
                  </a:solidFill>
                </a:rPr>
                <a:t>创新点</a:t>
              </a:r>
            </a:p>
          </p:txBody>
        </p:sp>
        <p:sp>
          <p:nvSpPr>
            <p:cNvPr id="79" name="powerpoint template design by DAJU_PPT正版来源小红书大橘PPT微信DAJU_PPT请勿抄袭搬运！盗版必究！-11">
              <a:extLst>
                <a:ext uri="{FF2B5EF4-FFF2-40B4-BE49-F238E27FC236}">
                  <a16:creationId xmlns:a16="http://schemas.microsoft.com/office/drawing/2014/main" id="{2A63EA67-AFFC-4637-9970-9F99594FA6BF}"/>
                </a:ext>
              </a:extLst>
            </p:cNvPr>
            <p:cNvSpPr txBox="1"/>
            <p:nvPr/>
          </p:nvSpPr>
          <p:spPr>
            <a:xfrm>
              <a:off x="5935916" y="1500439"/>
              <a:ext cx="4784749" cy="608243"/>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mn-ea"/>
                </a:rPr>
                <a:t>本系统通过</a:t>
              </a:r>
              <a:r>
                <a:rPr lang="en-US" altLang="zh-CN" sz="1400" dirty="0" err="1">
                  <a:latin typeface="+mn-ea"/>
                </a:rPr>
                <a:t>OpenWeather</a:t>
              </a:r>
              <a:r>
                <a:rPr lang="zh-CN" altLang="en-US" sz="1400" dirty="0">
                  <a:latin typeface="+mn-ea"/>
                </a:rPr>
                <a:t>实现了天气数据的实时获取，并支持地区名称、地理坐标及位置编号多种查询方式</a:t>
              </a:r>
            </a:p>
          </p:txBody>
        </p:sp>
        <p:sp>
          <p:nvSpPr>
            <p:cNvPr id="80" name="powerpoint template design by DAJU_PPT正版来源小红书大橘PPT微信DAJU_PPT请勿抄袭搬运！盗版必究！-12">
              <a:extLst>
                <a:ext uri="{FF2B5EF4-FFF2-40B4-BE49-F238E27FC236}">
                  <a16:creationId xmlns:a16="http://schemas.microsoft.com/office/drawing/2014/main" id="{F0DD6C08-8EB6-4B46-981B-F65AABB8BB5A}"/>
                </a:ext>
              </a:extLst>
            </p:cNvPr>
            <p:cNvSpPr txBox="1"/>
            <p:nvPr/>
          </p:nvSpPr>
          <p:spPr>
            <a:xfrm>
              <a:off x="5935916" y="3083363"/>
              <a:ext cx="4784749" cy="608243"/>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mn-ea"/>
                </a:rPr>
                <a:t>本系统通过引入</a:t>
              </a:r>
              <a:r>
                <a:rPr lang="en-US" altLang="zh-CN" sz="1400" dirty="0">
                  <a:latin typeface="+mn-ea"/>
                </a:rPr>
                <a:t>Gemini</a:t>
              </a:r>
              <a:r>
                <a:rPr lang="zh-CN" altLang="en-US" sz="1400" dirty="0">
                  <a:latin typeface="+mn-ea"/>
                </a:rPr>
                <a:t>预训练模型，并采用</a:t>
              </a:r>
              <a:r>
                <a:rPr lang="en-US" altLang="zh-CN" sz="1400" dirty="0">
                  <a:latin typeface="+mn-ea"/>
                </a:rPr>
                <a:t>Prompt</a:t>
              </a:r>
              <a:r>
                <a:rPr lang="zh-CN" altLang="en-US" sz="1400" dirty="0">
                  <a:latin typeface="+mn-ea"/>
                </a:rPr>
                <a:t>设计与匹配机制，实现了多元化、多模态的徒步旅游信息推荐。</a:t>
              </a:r>
            </a:p>
          </p:txBody>
        </p:sp>
        <p:sp>
          <p:nvSpPr>
            <p:cNvPr id="81" name="powerpoint template design by DAJU_PPT正版来源小红书大橘PPT微信DAJU_PPT请勿抄袭搬运！盗版必究！-13">
              <a:extLst>
                <a:ext uri="{FF2B5EF4-FFF2-40B4-BE49-F238E27FC236}">
                  <a16:creationId xmlns:a16="http://schemas.microsoft.com/office/drawing/2014/main" id="{3133C1DA-C91A-4B14-B97F-49FF36AAB154}"/>
                </a:ext>
              </a:extLst>
            </p:cNvPr>
            <p:cNvSpPr txBox="1"/>
            <p:nvPr/>
          </p:nvSpPr>
          <p:spPr>
            <a:xfrm>
              <a:off x="5935917" y="4655428"/>
              <a:ext cx="4784749" cy="93140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400" dirty="0">
                  <a:latin typeface="+mn-ea"/>
                </a:rPr>
                <a:t>MERN</a:t>
              </a:r>
              <a:r>
                <a:rPr lang="zh-CN" altLang="en-US" sz="1400" dirty="0">
                  <a:latin typeface="+mn-ea"/>
                </a:rPr>
                <a:t>架构作为全栈</a:t>
              </a:r>
              <a:r>
                <a:rPr lang="en-US" altLang="zh-CN" sz="1400" dirty="0">
                  <a:latin typeface="+mn-ea"/>
                </a:rPr>
                <a:t>JavaScript</a:t>
              </a:r>
              <a:r>
                <a:rPr lang="zh-CN" altLang="en-US" sz="1400" dirty="0">
                  <a:latin typeface="+mn-ea"/>
                </a:rPr>
                <a:t>开发体系，具备开发高效、技术统一、易于扩展与维护的优点，能够更好的处理高并发请求。</a:t>
              </a:r>
            </a:p>
          </p:txBody>
        </p:sp>
      </p:grpSp>
      <p:pic>
        <p:nvPicPr>
          <p:cNvPr id="4" name="powerpoint template design by DAJU_PPT正版来源小红书大橘PPT微信DAJU_PPT请勿抄袭搬运！盗版必究！">
            <a:extLst>
              <a:ext uri="{FF2B5EF4-FFF2-40B4-BE49-F238E27FC236}">
                <a16:creationId xmlns:a16="http://schemas.microsoft.com/office/drawing/2014/main" id="{76F6DA3B-D5D3-6B00-A88B-2907F44358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20015" y="3056151"/>
            <a:ext cx="851312" cy="851312"/>
          </a:xfrm>
          <a:prstGeom prst="rect">
            <a:avLst/>
          </a:prstGeom>
        </p:spPr>
      </p:pic>
      <p:pic>
        <p:nvPicPr>
          <p:cNvPr id="3" name="图片 2">
            <a:extLst>
              <a:ext uri="{FF2B5EF4-FFF2-40B4-BE49-F238E27FC236}">
                <a16:creationId xmlns:a16="http://schemas.microsoft.com/office/drawing/2014/main" id="{D6259140-746D-F88F-74CD-C7350EA257FA}"/>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50855DE-BEBE-662F-BF68-7F00DC8704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BC60F93C-FF93-FF40-1114-DE8EE7E5A5BD}"/>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0381208B-E38F-7C8E-CF8F-298ACA1530DB}"/>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6280C4C5-527A-9C07-F842-E49268115A5F}"/>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659C94E8-DC63-D81C-3133-08D77E25826A}"/>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0" name="TextBox 7">
            <a:extLst>
              <a:ext uri="{FF2B5EF4-FFF2-40B4-BE49-F238E27FC236}">
                <a16:creationId xmlns:a16="http://schemas.microsoft.com/office/drawing/2014/main" id="{F66005B8-9488-D348-B5E8-C39A2A5547E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D720F706-DBEB-6614-6AF6-C8D2CCF9C3A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0">
            <a:extLst>
              <a:ext uri="{FF2B5EF4-FFF2-40B4-BE49-F238E27FC236}">
                <a16:creationId xmlns:a16="http://schemas.microsoft.com/office/drawing/2014/main" id="{2BBC060B-BA08-A9AB-16DA-F5E996009CF5}"/>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TextBox 11">
            <a:extLst>
              <a:ext uri="{FF2B5EF4-FFF2-40B4-BE49-F238E27FC236}">
                <a16:creationId xmlns:a16="http://schemas.microsoft.com/office/drawing/2014/main" id="{4B6C2C7D-DE6D-5B49-9756-2E9F9AF4801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cxnSp>
        <p:nvCxnSpPr>
          <p:cNvPr id="14" name="直接连接符 13">
            <a:extLst>
              <a:ext uri="{FF2B5EF4-FFF2-40B4-BE49-F238E27FC236}">
                <a16:creationId xmlns:a16="http://schemas.microsoft.com/office/drawing/2014/main" id="{73589F24-8883-DE1E-7718-93A14B09B220}"/>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灯片编号占位符 15">
            <a:extLst>
              <a:ext uri="{FF2B5EF4-FFF2-40B4-BE49-F238E27FC236}">
                <a16:creationId xmlns:a16="http://schemas.microsoft.com/office/drawing/2014/main" id="{785E5FB2-32BC-FD43-C78B-E52FC8731BCC}"/>
              </a:ext>
            </a:extLst>
          </p:cNvPr>
          <p:cNvSpPr>
            <a:spLocks noGrp="1"/>
          </p:cNvSpPr>
          <p:nvPr>
            <p:ph type="sldNum" sz="quarter" idx="12"/>
          </p:nvPr>
        </p:nvSpPr>
        <p:spPr/>
        <p:txBody>
          <a:bodyPr/>
          <a:lstStyle/>
          <a:p>
            <a:fld id="{A8537B7A-7510-410A-AA53-45D600DA0276}" type="slidenum">
              <a:rPr lang="zh-CN" altLang="en-US" smtClean="0"/>
              <a:t>5</a:t>
            </a:fld>
            <a:endParaRPr lang="zh-CN" altLang="en-US"/>
          </a:p>
        </p:txBody>
      </p:sp>
      <p:pic>
        <p:nvPicPr>
          <p:cNvPr id="15" name="图形 14">
            <a:extLst>
              <a:ext uri="{FF2B5EF4-FFF2-40B4-BE49-F238E27FC236}">
                <a16:creationId xmlns:a16="http://schemas.microsoft.com/office/drawing/2014/main" id="{4561CE92-43FF-0E4D-535A-A9739B787B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
        <p:nvSpPr>
          <p:cNvPr id="17" name="powerpoint template design by DAJU_PPT正版来源小红书大橘PPT微信DAJU_PPT请勿抄袭搬运！盗版必究！">
            <a:extLst>
              <a:ext uri="{FF2B5EF4-FFF2-40B4-BE49-F238E27FC236}">
                <a16:creationId xmlns:a16="http://schemas.microsoft.com/office/drawing/2014/main" id="{3F43908F-1D1D-8542-4673-C45F4A11C4DF}"/>
              </a:ext>
            </a:extLst>
          </p:cNvPr>
          <p:cNvSpPr txBox="1"/>
          <p:nvPr/>
        </p:nvSpPr>
        <p:spPr>
          <a:xfrm>
            <a:off x="5858742" y="1405346"/>
            <a:ext cx="341431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zh-CN" sz="2000" b="1" kern="0" dirty="0">
                <a:effectLst/>
                <a:latin typeface="+mj-ea"/>
                <a:ea typeface="+mj-ea"/>
                <a:cs typeface="宋体" panose="02010600030101010101" pitchFamily="2" charset="-122"/>
              </a:rPr>
              <a:t>实时天气数据获取与高效更新</a:t>
            </a:r>
            <a:endParaRPr lang="zh-CN" altLang="en-US" sz="2000" b="1" spc="100" dirty="0">
              <a:latin typeface="+mj-ea"/>
              <a:ea typeface="+mj-ea"/>
            </a:endParaRPr>
          </a:p>
        </p:txBody>
      </p:sp>
      <p:sp>
        <p:nvSpPr>
          <p:cNvPr id="18" name="powerpoint template design by DAJU_PPT正版来源小红书大橘PPT微信DAJU_PPT请勿抄袭搬运！盗版必究！">
            <a:extLst>
              <a:ext uri="{FF2B5EF4-FFF2-40B4-BE49-F238E27FC236}">
                <a16:creationId xmlns:a16="http://schemas.microsoft.com/office/drawing/2014/main" id="{7CAA1067-BAC2-5162-0542-930ACAB2D560}"/>
              </a:ext>
            </a:extLst>
          </p:cNvPr>
          <p:cNvSpPr txBox="1"/>
          <p:nvPr/>
        </p:nvSpPr>
        <p:spPr>
          <a:xfrm>
            <a:off x="5704885" y="3030511"/>
            <a:ext cx="4784748"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zh-CN" sz="2000" b="1" kern="0" dirty="0">
                <a:effectLst/>
                <a:latin typeface="+mj-ea"/>
                <a:ea typeface="+mj-ea"/>
                <a:cs typeface="宋体" panose="02010600030101010101" pitchFamily="2" charset="-122"/>
              </a:rPr>
              <a:t>基于</a:t>
            </a:r>
            <a:r>
              <a:rPr lang="en-US" altLang="zh-CN" sz="2000" b="1" kern="0" dirty="0">
                <a:effectLst/>
                <a:latin typeface="+mj-ea"/>
                <a:ea typeface="+mj-ea"/>
                <a:cs typeface="宋体" panose="02010600030101010101" pitchFamily="2" charset="-122"/>
              </a:rPr>
              <a:t>Transformer</a:t>
            </a:r>
            <a:r>
              <a:rPr lang="zh-CN" altLang="zh-CN" sz="2000" b="1" kern="0" dirty="0">
                <a:effectLst/>
                <a:latin typeface="+mj-ea"/>
                <a:ea typeface="+mj-ea"/>
                <a:cs typeface="宋体" panose="02010600030101010101" pitchFamily="2" charset="-122"/>
              </a:rPr>
              <a:t>的徒步旅游推荐系统</a:t>
            </a:r>
            <a:endParaRPr lang="zh-CN" altLang="en-US" sz="2000" b="1" spc="100" dirty="0">
              <a:latin typeface="+mj-ea"/>
              <a:ea typeface="+mj-ea"/>
            </a:endParaRPr>
          </a:p>
        </p:txBody>
      </p:sp>
      <p:sp>
        <p:nvSpPr>
          <p:cNvPr id="19" name="powerpoint template design by DAJU_PPT正版来源小红书大橘PPT微信DAJU_PPT请勿抄袭搬运！盗版必究！">
            <a:extLst>
              <a:ext uri="{FF2B5EF4-FFF2-40B4-BE49-F238E27FC236}">
                <a16:creationId xmlns:a16="http://schemas.microsoft.com/office/drawing/2014/main" id="{68A488D9-B692-2002-5A1B-85230F82FAA4}"/>
              </a:ext>
            </a:extLst>
          </p:cNvPr>
          <p:cNvSpPr txBox="1"/>
          <p:nvPr/>
        </p:nvSpPr>
        <p:spPr>
          <a:xfrm>
            <a:off x="5515921" y="4614400"/>
            <a:ext cx="313944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kern="0" dirty="0">
                <a:effectLst/>
                <a:latin typeface="+mj-ea"/>
                <a:ea typeface="+mj-ea"/>
                <a:cs typeface="宋体" panose="02010600030101010101" pitchFamily="2" charset="-122"/>
              </a:rPr>
              <a:t>MERN</a:t>
            </a:r>
            <a:r>
              <a:rPr lang="zh-CN" altLang="zh-CN" sz="2000" b="1" kern="0" dirty="0">
                <a:effectLst/>
                <a:latin typeface="+mj-ea"/>
                <a:ea typeface="+mj-ea"/>
                <a:cs typeface="宋体" panose="02010600030101010101" pitchFamily="2" charset="-122"/>
              </a:rPr>
              <a:t>架构系统构建</a:t>
            </a:r>
            <a:endParaRPr lang="zh-CN" altLang="en-US" sz="2000" b="1" spc="100" dirty="0">
              <a:latin typeface="+mj-ea"/>
              <a:ea typeface="+mj-ea"/>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Part.02</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系统架构及技术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Ideas And Methods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E6CD5466-FBF4-64E2-3219-B27E1D661AD6}"/>
              </a:ext>
            </a:extLst>
          </p:cNvPr>
          <p:cNvSpPr>
            <a:spLocks noGrp="1"/>
          </p:cNvSpPr>
          <p:nvPr>
            <p:ph type="sldNum" sz="quarter" idx="12"/>
          </p:nvPr>
        </p:nvSpPr>
        <p:spPr/>
        <p:txBody>
          <a:bodyPr/>
          <a:lstStyle/>
          <a:p>
            <a:fld id="{A8537B7A-7510-410A-AA53-45D600DA0276}" type="slidenum">
              <a:rPr lang="zh-CN" altLang="en-US" smtClean="0"/>
              <a:t>6</a:t>
            </a:fld>
            <a:endParaRPr lang="zh-CN" altLang="en-US"/>
          </a:p>
        </p:txBody>
      </p:sp>
      <p:pic>
        <p:nvPicPr>
          <p:cNvPr id="2" name="图形 1">
            <a:extLst>
              <a:ext uri="{FF2B5EF4-FFF2-40B4-BE49-F238E27FC236}">
                <a16:creationId xmlns:a16="http://schemas.microsoft.com/office/drawing/2014/main" id="{2B40732A-1F6A-5156-ACCF-4B75A5F570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8273986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powerpoint template design by DAJU_PPT正版来源小红书大橘PPT微信DAJU_PPT请勿抄袭搬运！盗版必究！">
            <a:extLst>
              <a:ext uri="{FF2B5EF4-FFF2-40B4-BE49-F238E27FC236}">
                <a16:creationId xmlns:a16="http://schemas.microsoft.com/office/drawing/2014/main" id="{64524BED-3987-FC01-FD76-21D4BA8C20D2}"/>
              </a:ext>
            </a:extLst>
          </p:cNvPr>
          <p:cNvGrpSpPr/>
          <p:nvPr/>
        </p:nvGrpSpPr>
        <p:grpSpPr>
          <a:xfrm>
            <a:off x="4585692" y="2231268"/>
            <a:ext cx="3020616" cy="3517764"/>
            <a:chOff x="4527327" y="2372811"/>
            <a:chExt cx="3020616" cy="3517764"/>
          </a:xfrm>
        </p:grpSpPr>
        <p:sp>
          <p:nvSpPr>
            <p:cNvPr id="17" name="powerpoint template design by DAJU_PPT正版来源小红书大橘PPT微信DAJU_PPT请勿抄袭搬运！盗版必究！-1"/>
            <p:cNvSpPr/>
            <p:nvPr/>
          </p:nvSpPr>
          <p:spPr bwMode="auto">
            <a:xfrm>
              <a:off x="5585750" y="4276915"/>
              <a:ext cx="83738" cy="82229"/>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powerpoint template design by DAJU_PPT正版来源小红书大橘PPT微信DAJU_PPT请勿抄袭搬运！盗版必究！-2"/>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powerpoint template design by DAJU_PPT正版来源小红书大橘PPT微信DAJU_PPT请勿抄袭搬运！盗版必究！-3"/>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powerpoint template design by DAJU_PPT正版来源小红书大橘PPT微信DAJU_PPT请勿抄袭搬运！盗版必究！-4"/>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powerpoint template design by DAJU_PPT正版来源小红书大橘PPT微信DAJU_PPT请勿抄袭搬运！盗版必究！-5"/>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powerpoint template design by DAJU_PPT正版来源小红书大橘PPT微信DAJU_PPT请勿抄袭搬运！盗版必究！-6"/>
            <p:cNvSpPr/>
            <p:nvPr/>
          </p:nvSpPr>
          <p:spPr bwMode="auto">
            <a:xfrm>
              <a:off x="6660769" y="3104578"/>
              <a:ext cx="719697" cy="483570"/>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6" name="powerpoint template design by DAJU_PPT正版来源小红书大橘PPT微信DAJU_PPT请勿抄袭搬运！盗版必究！-7"/>
            <p:cNvSpPr/>
            <p:nvPr/>
          </p:nvSpPr>
          <p:spPr bwMode="auto">
            <a:xfrm>
              <a:off x="6566470" y="4642799"/>
              <a:ext cx="599748" cy="385498"/>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7" name="powerpoint template design by DAJU_PPT正版来源小红书大橘PPT微信DAJU_PPT请勿抄袭搬运！盗版必究！-8"/>
            <p:cNvSpPr/>
            <p:nvPr/>
          </p:nvSpPr>
          <p:spPr bwMode="auto">
            <a:xfrm>
              <a:off x="4696312" y="3104578"/>
              <a:ext cx="719697" cy="483570"/>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8" name="powerpoint template design by DAJU_PPT正版来源小红书大橘PPT微信DAJU_PPT请勿抄袭搬运！盗版必究！-9"/>
            <p:cNvSpPr/>
            <p:nvPr/>
          </p:nvSpPr>
          <p:spPr bwMode="auto">
            <a:xfrm>
              <a:off x="4885667" y="2767362"/>
              <a:ext cx="927158" cy="7687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9" name="powerpoint template design by DAJU_PPT正版来源小红书大橘PPT微信DAJU_PPT请勿抄袭搬运！盗版必究！-10"/>
            <p:cNvSpPr/>
            <p:nvPr/>
          </p:nvSpPr>
          <p:spPr bwMode="auto">
            <a:xfrm>
              <a:off x="5080303" y="3491585"/>
              <a:ext cx="530343" cy="383990"/>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0" name="powerpoint template design by DAJU_PPT正版来源小红书大橘PPT微信DAJU_PPT请勿抄袭搬运！盗版必究！-11"/>
            <p:cNvSpPr/>
            <p:nvPr/>
          </p:nvSpPr>
          <p:spPr bwMode="auto">
            <a:xfrm>
              <a:off x="5091618" y="4282196"/>
              <a:ext cx="712154" cy="383990"/>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1" name="powerpoint template design by DAJU_PPT正版来源小红书大橘PPT微信DAJU_PPT请勿抄袭搬运！盗版必究！-12"/>
            <p:cNvSpPr/>
            <p:nvPr/>
          </p:nvSpPr>
          <p:spPr bwMode="auto">
            <a:xfrm>
              <a:off x="5166304" y="2372811"/>
              <a:ext cx="808717" cy="3173759"/>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2" name="powerpoint template design by DAJU_PPT正版来源小红书大橘PPT微信DAJU_PPT请勿抄袭搬运！盗版必究！-13"/>
            <p:cNvSpPr/>
            <p:nvPr/>
          </p:nvSpPr>
          <p:spPr bwMode="auto">
            <a:xfrm>
              <a:off x="4639732" y="4161492"/>
              <a:ext cx="505448" cy="504694"/>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3" name="powerpoint template design by DAJU_PPT正版来源小红书大橘PPT微信DAJU_PPT请勿抄袭搬运！盗版必究！-14"/>
            <p:cNvSpPr/>
            <p:nvPr/>
          </p:nvSpPr>
          <p:spPr bwMode="auto">
            <a:xfrm>
              <a:off x="5379045" y="3852189"/>
              <a:ext cx="595976" cy="214250"/>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4" name="powerpoint template design by DAJU_PPT正版来源小红书大橘PPT微信DAJU_PPT请勿抄袭搬运！盗版必究！-15"/>
            <p:cNvSpPr/>
            <p:nvPr/>
          </p:nvSpPr>
          <p:spPr bwMode="auto">
            <a:xfrm>
              <a:off x="5155742" y="5003402"/>
              <a:ext cx="467728" cy="374937"/>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5" name="powerpoint template design by DAJU_PPT正版来源小红书大橘PPT微信DAJU_PPT请勿抄袭搬运！盗版必究！-16"/>
            <p:cNvSpPr/>
            <p:nvPr/>
          </p:nvSpPr>
          <p:spPr bwMode="auto">
            <a:xfrm>
              <a:off x="5430344" y="5191247"/>
              <a:ext cx="467728" cy="187091"/>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6" name="powerpoint template design by DAJU_PPT正版来源小红书大橘PPT微信DAJU_PPT请勿抄袭搬运！盗版必究！-17"/>
            <p:cNvSpPr/>
            <p:nvPr/>
          </p:nvSpPr>
          <p:spPr bwMode="auto">
            <a:xfrm>
              <a:off x="4527327" y="3525534"/>
              <a:ext cx="730259" cy="724978"/>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7" name="powerpoint template design by DAJU_PPT正版来源小红书大橘PPT微信DAJU_PPT请勿抄袭搬运！盗版必究！-18"/>
            <p:cNvSpPr/>
            <p:nvPr/>
          </p:nvSpPr>
          <p:spPr bwMode="auto">
            <a:xfrm>
              <a:off x="4910562" y="4642799"/>
              <a:ext cx="423218" cy="385498"/>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8" name="powerpoint template design by DAJU_PPT正版来源小红书大橘PPT微信DAJU_PPT请勿抄袭搬运！盗版必究！-19"/>
            <p:cNvSpPr/>
            <p:nvPr/>
          </p:nvSpPr>
          <p:spPr bwMode="auto">
            <a:xfrm>
              <a:off x="6264710" y="2767362"/>
              <a:ext cx="924894" cy="552975"/>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9" name="powerpoint template design by DAJU_PPT正版来源小红书大橘PPT微信DAJU_PPT请勿抄袭搬运！盗版必究！-20"/>
            <p:cNvSpPr/>
            <p:nvPr/>
          </p:nvSpPr>
          <p:spPr bwMode="auto">
            <a:xfrm>
              <a:off x="6466134" y="3491585"/>
              <a:ext cx="530343" cy="383990"/>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0" name="powerpoint template design by DAJU_PPT正版来源小红书大橘PPT微信DAJU_PPT请勿抄袭搬运！盗版必究！-21"/>
            <p:cNvSpPr/>
            <p:nvPr/>
          </p:nvSpPr>
          <p:spPr bwMode="auto">
            <a:xfrm>
              <a:off x="6273008" y="4282196"/>
              <a:ext cx="602011" cy="383990"/>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1" name="powerpoint template design by DAJU_PPT正版来源小红书大橘PPT微信DAJU_PPT请勿抄袭搬运！盗版必究！-22"/>
            <p:cNvSpPr/>
            <p:nvPr/>
          </p:nvSpPr>
          <p:spPr bwMode="auto">
            <a:xfrm>
              <a:off x="6101759" y="2372811"/>
              <a:ext cx="808717" cy="3475518"/>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2" name="powerpoint template design by DAJU_PPT正版来源小红书大橘PPT微信DAJU_PPT请勿抄袭搬运！盗版必究！-23"/>
            <p:cNvSpPr/>
            <p:nvPr/>
          </p:nvSpPr>
          <p:spPr bwMode="auto">
            <a:xfrm>
              <a:off x="6457082" y="4161492"/>
              <a:ext cx="980719" cy="504694"/>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3" name="powerpoint template design by DAJU_PPT正版来源小红书大橘PPT微信DAJU_PPT请勿抄袭搬运！盗版必究！-24"/>
            <p:cNvSpPr/>
            <p:nvPr/>
          </p:nvSpPr>
          <p:spPr bwMode="auto">
            <a:xfrm>
              <a:off x="6101759" y="3852189"/>
              <a:ext cx="596731" cy="214250"/>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4" name="powerpoint template design by DAJU_PPT正版来源小红书大橘PPT微信DAJU_PPT请勿抄袭搬运！盗版必究！-25"/>
            <p:cNvSpPr/>
            <p:nvPr/>
          </p:nvSpPr>
          <p:spPr bwMode="auto">
            <a:xfrm>
              <a:off x="6296395" y="5003402"/>
              <a:ext cx="467728" cy="374937"/>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5" name="powerpoint template design by DAJU_PPT正版来源小红书大橘PPT微信DAJU_PPT请勿抄袭搬运！盗版必究！-26"/>
            <p:cNvSpPr/>
            <p:nvPr/>
          </p:nvSpPr>
          <p:spPr bwMode="auto">
            <a:xfrm>
              <a:off x="6817684" y="3525534"/>
              <a:ext cx="730259" cy="724978"/>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6" name="powerpoint template design by DAJU_PPT正版来源小红书大橘PPT微信DAJU_PPT请勿抄袭搬运！盗版必究！-27"/>
            <p:cNvSpPr>
              <a:spLocks noChangeArrowheads="1"/>
            </p:cNvSpPr>
            <p:nvPr/>
          </p:nvSpPr>
          <p:spPr bwMode="auto">
            <a:xfrm>
              <a:off x="6423134"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7" name="powerpoint template design by DAJU_PPT正版来源小红书大橘PPT微信DAJU_PPT请勿抄袭搬运！盗版必究！-28"/>
            <p:cNvSpPr>
              <a:spLocks noChangeArrowheads="1"/>
            </p:cNvSpPr>
            <p:nvPr/>
          </p:nvSpPr>
          <p:spPr bwMode="auto">
            <a:xfrm>
              <a:off x="7037215"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8" name="powerpoint template design by DAJU_PPT正版来源小红书大橘PPT微信DAJU_PPT请勿抄袭搬运！盗版必究！-29"/>
            <p:cNvSpPr>
              <a:spLocks noChangeArrowheads="1"/>
            </p:cNvSpPr>
            <p:nvPr/>
          </p:nvSpPr>
          <p:spPr bwMode="auto">
            <a:xfrm>
              <a:off x="6764123" y="3461409"/>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9" name="powerpoint template design by DAJU_PPT正版来源小红书大橘PPT微信DAJU_PPT请勿抄袭搬运！盗版必究！-30"/>
            <p:cNvSpPr>
              <a:spLocks noChangeArrowheads="1"/>
            </p:cNvSpPr>
            <p:nvPr/>
          </p:nvSpPr>
          <p:spPr bwMode="auto">
            <a:xfrm>
              <a:off x="6791281"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0" name="powerpoint template design by DAJU_PPT正版来源小红书大橘PPT微信DAJU_PPT请勿抄袭搬运！盗版必究！-31"/>
            <p:cNvSpPr>
              <a:spLocks noChangeArrowheads="1"/>
            </p:cNvSpPr>
            <p:nvPr/>
          </p:nvSpPr>
          <p:spPr bwMode="auto">
            <a:xfrm>
              <a:off x="6236043" y="3277336"/>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1" name="powerpoint template design by DAJU_PPT正版来源小红书大橘PPT微信DAJU_PPT请勿抄袭搬运！盗版必究！-32"/>
            <p:cNvSpPr>
              <a:spLocks noChangeArrowheads="1"/>
            </p:cNvSpPr>
            <p:nvPr/>
          </p:nvSpPr>
          <p:spPr bwMode="auto">
            <a:xfrm>
              <a:off x="6071583" y="5806837"/>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2" name="powerpoint template design by DAJU_PPT正版来源小红书大橘PPT微信DAJU_PPT请勿抄袭搬运！盗版必究！-33"/>
            <p:cNvSpPr>
              <a:spLocks noChangeArrowheads="1"/>
            </p:cNvSpPr>
            <p:nvPr/>
          </p:nvSpPr>
          <p:spPr bwMode="auto">
            <a:xfrm>
              <a:off x="6464626" y="2736432"/>
              <a:ext cx="83738"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3" name="powerpoint template design by DAJU_PPT正版来源小红书大橘PPT微信DAJU_PPT请勿抄袭搬运！盗版必究！-34"/>
            <p:cNvSpPr>
              <a:spLocks noChangeArrowheads="1"/>
            </p:cNvSpPr>
            <p:nvPr/>
          </p:nvSpPr>
          <p:spPr bwMode="auto">
            <a:xfrm>
              <a:off x="6255657" y="5324776"/>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4" name="powerpoint template design by DAJU_PPT正版来源小红书大橘PPT微信DAJU_PPT请勿抄袭搬运！盗版必究！-35"/>
            <p:cNvSpPr>
              <a:spLocks noChangeArrowheads="1"/>
            </p:cNvSpPr>
            <p:nvPr/>
          </p:nvSpPr>
          <p:spPr bwMode="auto">
            <a:xfrm>
              <a:off x="6537802"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5" name="powerpoint template design by DAJU_PPT正版来源小红书大橘PPT微信DAJU_PPT请勿抄袭搬运！盗版必究！-36"/>
            <p:cNvSpPr>
              <a:spLocks noChangeArrowheads="1"/>
            </p:cNvSpPr>
            <p:nvPr/>
          </p:nvSpPr>
          <p:spPr bwMode="auto">
            <a:xfrm>
              <a:off x="5569907"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6" name="powerpoint template design by DAJU_PPT正版来源小红书大橘PPT微信DAJU_PPT请勿抄袭搬运！盗版必究！-37"/>
            <p:cNvSpPr>
              <a:spLocks noChangeArrowheads="1"/>
            </p:cNvSpPr>
            <p:nvPr/>
          </p:nvSpPr>
          <p:spPr bwMode="auto">
            <a:xfrm>
              <a:off x="5291534"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7" name="powerpoint template design by DAJU_PPT正版来源小红书大橘PPT微信DAJU_PPT请勿抄袭搬运！盗版必究！-38"/>
            <p:cNvSpPr>
              <a:spLocks noChangeArrowheads="1"/>
            </p:cNvSpPr>
            <p:nvPr/>
          </p:nvSpPr>
          <p:spPr bwMode="auto">
            <a:xfrm>
              <a:off x="5844509" y="5141457"/>
              <a:ext cx="84493"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8" name="powerpoint template design by DAJU_PPT正版来源小红书大橘PPT微信DAJU_PPT请勿抄袭搬运！盗版必究！-39"/>
            <p:cNvSpPr>
              <a:spLocks noChangeArrowheads="1"/>
            </p:cNvSpPr>
            <p:nvPr/>
          </p:nvSpPr>
          <p:spPr bwMode="auto">
            <a:xfrm>
              <a:off x="5216094"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9" name="powerpoint template design by DAJU_PPT正版来源小红书大橘PPT微信DAJU_PPT请勿抄袭搬运！盗版必究！-40"/>
            <p:cNvSpPr>
              <a:spLocks noChangeArrowheads="1"/>
            </p:cNvSpPr>
            <p:nvPr/>
          </p:nvSpPr>
          <p:spPr bwMode="auto">
            <a:xfrm>
              <a:off x="4953563"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0" name="powerpoint template design by DAJU_PPT正版来源小红书大橘PPT微信DAJU_PPT请勿抄袭搬运！盗版必究！-41"/>
            <p:cNvSpPr>
              <a:spLocks noChangeArrowheads="1"/>
            </p:cNvSpPr>
            <p:nvPr/>
          </p:nvSpPr>
          <p:spPr bwMode="auto">
            <a:xfrm>
              <a:off x="5921458" y="5503568"/>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1" name="powerpoint template design by DAJU_PPT正版来源小红书大橘PPT微信DAJU_PPT请勿抄袭搬运！盗版必究！-42"/>
            <p:cNvSpPr>
              <a:spLocks noChangeArrowheads="1"/>
            </p:cNvSpPr>
            <p:nvPr/>
          </p:nvSpPr>
          <p:spPr bwMode="auto">
            <a:xfrm>
              <a:off x="5216094" y="3456128"/>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2" name="powerpoint template design by DAJU_PPT正版来源小红书大橘PPT微信DAJU_PPT请勿抄袭搬运！盗版必究！-43"/>
            <p:cNvSpPr>
              <a:spLocks noChangeArrowheads="1"/>
            </p:cNvSpPr>
            <p:nvPr/>
          </p:nvSpPr>
          <p:spPr bwMode="auto">
            <a:xfrm>
              <a:off x="5503520" y="3482533"/>
              <a:ext cx="84493"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3" name="powerpoint template design by DAJU_PPT正版来源小红书大橘PPT微信DAJU_PPT请勿抄袭搬运！盗版必究！-44"/>
            <p:cNvSpPr>
              <a:spLocks noChangeArrowheads="1"/>
            </p:cNvSpPr>
            <p:nvPr/>
          </p:nvSpPr>
          <p:spPr bwMode="auto">
            <a:xfrm>
              <a:off x="5528416" y="2736432"/>
              <a:ext cx="82229"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4" name="组合 73"/>
            <p:cNvGrpSpPr/>
            <p:nvPr/>
          </p:nvGrpSpPr>
          <p:grpSpPr>
            <a:xfrm>
              <a:off x="5453730" y="4783872"/>
              <a:ext cx="378709" cy="380216"/>
              <a:chOff x="5371682" y="4735080"/>
              <a:chExt cx="462605" cy="464447"/>
            </a:xfrm>
            <a:solidFill>
              <a:schemeClr val="accent2"/>
            </a:solidFill>
          </p:grpSpPr>
          <p:sp>
            <p:nvSpPr>
              <p:cNvPr id="86" name="powerpoint template design by DAJU_PPT正版来源小红书大橘PPT微信DAJU_PPT请勿抄袭搬运！盗版必究！-45"/>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7" name="powerpoint template design by DAJU_PPT正版来源小红书大橘PPT微信DAJU_PPT请勿抄袭搬运！盗版必究！-4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sp>
          <p:nvSpPr>
            <p:cNvPr id="75" name="powerpoint template design by DAJU_PPT正版来源小红书大橘PPT微信DAJU_PPT请勿抄袭搬运！盗版必究！-47"/>
            <p:cNvSpPr>
              <a:spLocks noChangeArrowheads="1"/>
            </p:cNvSpPr>
            <p:nvPr/>
          </p:nvSpPr>
          <p:spPr bwMode="auto">
            <a:xfrm>
              <a:off x="7414415" y="4147158"/>
              <a:ext cx="23387" cy="14334"/>
            </a:xfrm>
            <a:prstGeom prst="rect">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6" name="powerpoint template design by DAJU_PPT正版来源小红书大橘PPT微信DAJU_PPT请勿抄袭搬运！盗版必究！-48"/>
            <p:cNvSpPr/>
            <p:nvPr/>
          </p:nvSpPr>
          <p:spPr bwMode="auto">
            <a:xfrm>
              <a:off x="7414415" y="4147158"/>
              <a:ext cx="23387" cy="14334"/>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7" name="组合 76"/>
            <p:cNvGrpSpPr/>
            <p:nvPr/>
          </p:nvGrpSpPr>
          <p:grpSpPr>
            <a:xfrm>
              <a:off x="4696312" y="3735256"/>
              <a:ext cx="378709" cy="380216"/>
              <a:chOff x="5371682" y="4735080"/>
              <a:chExt cx="462605" cy="464447"/>
            </a:xfrm>
            <a:solidFill>
              <a:schemeClr val="accent1"/>
            </a:solidFill>
          </p:grpSpPr>
          <p:sp>
            <p:nvSpPr>
              <p:cNvPr id="84" name="powerpoint template design by DAJU_PPT正版来源小红书大橘PPT微信DAJU_PPT请勿抄袭搬运！盗版必究！-4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5" name="powerpoint template design by DAJU_PPT正版来源小红书大橘PPT微信DAJU_PPT请勿抄袭搬运！盗版必究！-5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8" name="组合 77"/>
            <p:cNvGrpSpPr/>
            <p:nvPr/>
          </p:nvGrpSpPr>
          <p:grpSpPr>
            <a:xfrm>
              <a:off x="6167383" y="2743408"/>
              <a:ext cx="378709" cy="380216"/>
              <a:chOff x="5371682" y="4735080"/>
              <a:chExt cx="462605" cy="464447"/>
            </a:xfrm>
            <a:solidFill>
              <a:schemeClr val="accent2"/>
            </a:solidFill>
          </p:grpSpPr>
          <p:sp>
            <p:nvSpPr>
              <p:cNvPr id="82" name="powerpoint template design by DAJU_PPT正版来源小红书大橘PPT微信DAJU_PPT请勿抄袭搬运！盗版必究！-51"/>
              <p:cNvSpPr>
                <a:spLocks noEditPoints="1"/>
              </p:cNvSpPr>
              <p:nvPr/>
            </p:nvSpPr>
            <p:spPr bwMode="auto">
              <a:xfrm>
                <a:off x="5478579" y="4835526"/>
                <a:ext cx="246047" cy="296732"/>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3" name="powerpoint template design by DAJU_PPT正版来源小红书大橘PPT微信DAJU_PPT请勿抄袭搬运！盗版必究！-5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9" name="组合 78"/>
            <p:cNvGrpSpPr/>
            <p:nvPr/>
          </p:nvGrpSpPr>
          <p:grpSpPr>
            <a:xfrm>
              <a:off x="7010283" y="3697914"/>
              <a:ext cx="378709" cy="380216"/>
              <a:chOff x="5371682" y="4735080"/>
              <a:chExt cx="462605" cy="464447"/>
            </a:xfrm>
            <a:solidFill>
              <a:schemeClr val="accent1"/>
            </a:solidFill>
          </p:grpSpPr>
          <p:sp>
            <p:nvSpPr>
              <p:cNvPr id="80" name="powerpoint template design by DAJU_PPT正版来源小红书大橘PPT微信DAJU_PPT请勿抄袭搬运！盗版必究！-53"/>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1" name="powerpoint template design by DAJU_PPT正版来源小红书大橘PPT微信DAJU_PPT请勿抄袭搬运！盗版必究！-5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grpSp>
        <p:nvGrpSpPr>
          <p:cNvPr id="5" name="powerpoint template design by DAJU_PPT正版来源小红书大橘PPT微信DAJU_PPT请勿抄袭搬运！盗版必究！">
            <a:extLst>
              <a:ext uri="{FF2B5EF4-FFF2-40B4-BE49-F238E27FC236}">
                <a16:creationId xmlns:a16="http://schemas.microsoft.com/office/drawing/2014/main" id="{BBD6C5A4-02C7-5B1E-000A-D48DAF4C25D7}"/>
              </a:ext>
            </a:extLst>
          </p:cNvPr>
          <p:cNvGrpSpPr/>
          <p:nvPr/>
        </p:nvGrpSpPr>
        <p:grpSpPr>
          <a:xfrm>
            <a:off x="410005" y="2400092"/>
            <a:ext cx="11371990" cy="3624533"/>
            <a:chOff x="410005" y="2400092"/>
            <a:chExt cx="11371990" cy="3624533"/>
          </a:xfrm>
        </p:grpSpPr>
        <p:grpSp>
          <p:nvGrpSpPr>
            <p:cNvPr id="88" name="组合 87"/>
            <p:cNvGrpSpPr/>
            <p:nvPr/>
          </p:nvGrpSpPr>
          <p:grpSpPr>
            <a:xfrm flipH="1">
              <a:off x="410005" y="2400092"/>
              <a:ext cx="4018586" cy="1683538"/>
              <a:chOff x="551384" y="2307476"/>
              <a:chExt cx="4018586" cy="1683538"/>
            </a:xfrm>
          </p:grpSpPr>
          <p:sp>
            <p:nvSpPr>
              <p:cNvPr id="89" name="powerpoint template design by DAJU_PPT正版来源小红书大橘PPT微信DAJU_PPT请勿抄袭搬运！盗版必究！-1"/>
              <p:cNvSpPr/>
              <p:nvPr/>
            </p:nvSpPr>
            <p:spPr>
              <a:xfrm>
                <a:off x="741044" y="2307476"/>
                <a:ext cx="3828926" cy="1683538"/>
              </a:xfrm>
              <a:prstGeom prst="rect">
                <a:avLst/>
              </a:prstGeom>
            </p:spPr>
            <p:txBody>
              <a:bodyPr wrap="square">
                <a:spAutoFit/>
              </a:bodyPr>
              <a:lstStyle/>
              <a:p>
                <a:pPr indent="304800">
                  <a:lnSpc>
                    <a:spcPct val="125000"/>
                  </a:lnSpc>
                </a:pPr>
                <a:r>
                  <a:rPr lang="en-US" altLang="zh-CN" sz="1400" b="1" dirty="0">
                    <a:effectLst/>
                    <a:latin typeface="+mn-ea"/>
                    <a:cs typeface="宋体" panose="02010600030101010101" pitchFamily="2" charset="-122"/>
                  </a:rPr>
                  <a:t>MongoDB</a:t>
                </a:r>
                <a:r>
                  <a:rPr lang="zh-CN" altLang="zh-CN" sz="1400" dirty="0">
                    <a:effectLst/>
                    <a:latin typeface="+mn-ea"/>
                    <a:cs typeface="宋体" panose="02010600030101010101" pitchFamily="2" charset="-122"/>
                  </a:rPr>
                  <a:t>是一个高性能</a:t>
                </a:r>
                <a:r>
                  <a:rPr lang="zh-CN" altLang="en-US" sz="1400" dirty="0">
                    <a:effectLst/>
                    <a:latin typeface="+mn-ea"/>
                    <a:cs typeface="宋体" panose="02010600030101010101" pitchFamily="2" charset="-122"/>
                  </a:rPr>
                  <a:t>的</a:t>
                </a:r>
                <a:r>
                  <a:rPr lang="en-US" altLang="zh-CN" sz="1400" dirty="0">
                    <a:effectLst/>
                    <a:latin typeface="+mn-ea"/>
                    <a:cs typeface="宋体" panose="02010600030101010101" pitchFamily="2" charset="-122"/>
                  </a:rPr>
                  <a:t>NoSQL</a:t>
                </a:r>
                <a:r>
                  <a:rPr lang="zh-CN" altLang="en-US" sz="1400" dirty="0">
                    <a:effectLst/>
                    <a:latin typeface="+mn-ea"/>
                    <a:cs typeface="宋体" panose="02010600030101010101" pitchFamily="2" charset="-122"/>
                  </a:rPr>
                  <a:t>非关系型</a:t>
                </a:r>
                <a:r>
                  <a:rPr lang="zh-CN" altLang="zh-CN" sz="1400" dirty="0">
                    <a:effectLst/>
                    <a:latin typeface="+mn-ea"/>
                    <a:cs typeface="宋体" panose="02010600030101010101" pitchFamily="2" charset="-122"/>
                  </a:rPr>
                  <a:t>数据库，采用文档导向的存储方式，</a:t>
                </a:r>
                <a:r>
                  <a:rPr lang="zh-CN" altLang="en-US" sz="1400" dirty="0">
                    <a:effectLst/>
                    <a:latin typeface="+mn-ea"/>
                    <a:cs typeface="宋体" panose="02010600030101010101" pitchFamily="2" charset="-122"/>
                  </a:rPr>
                  <a:t>无需预先建表</a:t>
                </a:r>
                <a:r>
                  <a:rPr lang="zh-CN" altLang="zh-CN" sz="1400" dirty="0">
                    <a:effectLst/>
                    <a:latin typeface="+mn-ea"/>
                    <a:cs typeface="宋体" panose="02010600030101010101" pitchFamily="2" charset="-122"/>
                  </a:rPr>
                  <a:t>。</a:t>
                </a:r>
                <a:r>
                  <a:rPr lang="en-US" altLang="zh-CN" sz="1400" dirty="0">
                    <a:effectLst/>
                    <a:latin typeface="+mn-ea"/>
                    <a:cs typeface="宋体" panose="02010600030101010101" pitchFamily="2" charset="-122"/>
                  </a:rPr>
                  <a:t>​</a:t>
                </a:r>
                <a:r>
                  <a:rPr lang="zh-CN" altLang="zh-CN" sz="1400" dirty="0">
                    <a:effectLst/>
                    <a:latin typeface="+mn-ea"/>
                    <a:cs typeface="宋体" panose="02010600030101010101" pitchFamily="2" charset="-122"/>
                  </a:rPr>
                  <a:t>其优势包括高可扩展性、灵活的数据模型和强大的查询能力</a:t>
                </a:r>
                <a:r>
                  <a:rPr lang="zh-CN" altLang="en-US" sz="1400" dirty="0">
                    <a:latin typeface="+mn-ea"/>
                    <a:cs typeface="宋体" panose="02010600030101010101" pitchFamily="2" charset="-122"/>
                  </a:rPr>
                  <a:t>，</a:t>
                </a:r>
                <a:r>
                  <a:rPr lang="zh-CN" altLang="zh-CN" sz="1400" dirty="0">
                    <a:effectLst/>
                    <a:latin typeface="+mn-ea"/>
                    <a:cs typeface="宋体" panose="02010600030101010101" pitchFamily="2" charset="-122"/>
                  </a:rPr>
                  <a:t>使其能够处理大规模的数据和高并发的请求，适用于需要快速响应和高可用性的应用场景。</a:t>
                </a:r>
              </a:p>
            </p:txBody>
          </p:sp>
          <p:sp>
            <p:nvSpPr>
              <p:cNvPr id="90" name="powerpoint template design by DAJU_PPT正版来源小红书大橘PPT微信DAJU_PPT请勿抄袭搬运！盗版必究！-2"/>
              <p:cNvSpPr/>
              <p:nvPr/>
            </p:nvSpPr>
            <p:spPr>
              <a:xfrm>
                <a:off x="551384" y="2346951"/>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1" name="组合 90"/>
            <p:cNvGrpSpPr/>
            <p:nvPr/>
          </p:nvGrpSpPr>
          <p:grpSpPr>
            <a:xfrm flipH="1">
              <a:off x="410005" y="4559224"/>
              <a:ext cx="4018586" cy="1465401"/>
              <a:chOff x="551384" y="4466608"/>
              <a:chExt cx="4018586" cy="1465401"/>
            </a:xfrm>
          </p:grpSpPr>
          <p:sp>
            <p:nvSpPr>
              <p:cNvPr id="92" name="powerpoint template design by DAJU_PPT正版来源小红书大橘PPT微信DAJU_PPT请勿抄袭搬运！盗版必究！-3"/>
              <p:cNvSpPr/>
              <p:nvPr/>
            </p:nvSpPr>
            <p:spPr>
              <a:xfrm>
                <a:off x="741044" y="4466608"/>
                <a:ext cx="3828926" cy="1465401"/>
              </a:xfrm>
              <a:prstGeom prst="rect">
                <a:avLst/>
              </a:prstGeom>
            </p:spPr>
            <p:txBody>
              <a:bodyPr wrap="square">
                <a:spAutoFit/>
              </a:bodyPr>
              <a:lstStyle/>
              <a:p>
                <a:pPr>
                  <a:lnSpc>
                    <a:spcPct val="130000"/>
                  </a:lnSpc>
                </a:pPr>
                <a:r>
                  <a:rPr lang="en-US" altLang="zh-CN" sz="1400" b="1" kern="0" dirty="0">
                    <a:effectLst/>
                    <a:latin typeface="+mn-ea"/>
                    <a:cs typeface="宋体" panose="02010600030101010101" pitchFamily="2" charset="-122"/>
                  </a:rPr>
                  <a:t>React.js</a:t>
                </a:r>
                <a:r>
                  <a:rPr lang="zh-CN" altLang="zh-CN" sz="1400" kern="0" dirty="0">
                    <a:effectLst/>
                    <a:latin typeface="+mn-ea"/>
                    <a:cs typeface="宋体" panose="02010600030101010101" pitchFamily="2" charset="-122"/>
                  </a:rPr>
                  <a:t>是一个用于构建用户界面的</a:t>
                </a:r>
                <a:r>
                  <a:rPr lang="en-US" altLang="zh-CN" sz="1400" kern="0" dirty="0">
                    <a:effectLst/>
                    <a:latin typeface="+mn-ea"/>
                    <a:cs typeface="宋体" panose="02010600030101010101" pitchFamily="2" charset="-122"/>
                  </a:rPr>
                  <a:t>JavaScript</a:t>
                </a:r>
                <a:r>
                  <a:rPr lang="zh-CN" altLang="zh-CN" sz="1400" kern="0" dirty="0">
                    <a:effectLst/>
                    <a:latin typeface="+mn-ea"/>
                    <a:cs typeface="宋体" panose="02010600030101010101" pitchFamily="2" charset="-122"/>
                  </a:rPr>
                  <a:t>库，采用组件化的开发方式，能够高效地更新和渲染</a:t>
                </a:r>
                <a:r>
                  <a:rPr lang="en-US" altLang="zh-CN" sz="1400" kern="0" dirty="0">
                    <a:effectLst/>
                    <a:latin typeface="+mn-ea"/>
                    <a:cs typeface="宋体" panose="02010600030101010101" pitchFamily="2" charset="-122"/>
                  </a:rPr>
                  <a:t>UI</a:t>
                </a:r>
                <a:r>
                  <a:rPr lang="zh-CN" altLang="zh-CN" sz="1400" kern="0" dirty="0">
                    <a:effectLst/>
                    <a:latin typeface="+mn-ea"/>
                    <a:cs typeface="宋体" panose="02010600030101010101" pitchFamily="2" charset="-122"/>
                  </a:rPr>
                  <a:t>。</a:t>
                </a:r>
                <a:r>
                  <a:rPr lang="en-US" altLang="zh-CN" sz="1400" kern="0" dirty="0">
                    <a:effectLst/>
                    <a:latin typeface="+mn-ea"/>
                    <a:cs typeface="宋体" panose="02010600030101010101" pitchFamily="2" charset="-122"/>
                  </a:rPr>
                  <a:t>​React.js</a:t>
                </a:r>
                <a:r>
                  <a:rPr lang="zh-CN" altLang="zh-CN" sz="1400" kern="0" dirty="0">
                    <a:effectLst/>
                    <a:latin typeface="+mn-ea"/>
                    <a:cs typeface="宋体" panose="02010600030101010101" pitchFamily="2" charset="-122"/>
                  </a:rPr>
                  <a:t>的核心特性包括虚拟</a:t>
                </a:r>
                <a:r>
                  <a:rPr lang="en-US" altLang="zh-CN" sz="1400" kern="0" dirty="0">
                    <a:effectLst/>
                    <a:latin typeface="+mn-ea"/>
                    <a:cs typeface="宋体" panose="02010600030101010101" pitchFamily="2" charset="-122"/>
                  </a:rPr>
                  <a:t>DOM</a:t>
                </a:r>
                <a:r>
                  <a:rPr lang="zh-CN" altLang="zh-CN" sz="1400" kern="0" dirty="0">
                    <a:effectLst/>
                    <a:latin typeface="+mn-ea"/>
                    <a:cs typeface="宋体" panose="02010600030101010101" pitchFamily="2" charset="-122"/>
                  </a:rPr>
                  <a:t>、单向数据流和组件生命周期管理。</a:t>
                </a:r>
                <a:endParaRPr lang="zh-CN" altLang="en-US" sz="1400" dirty="0">
                  <a:latin typeface="+mn-ea"/>
                  <a:cs typeface="+mn-ea"/>
                  <a:sym typeface="+mn-lt"/>
                </a:endParaRPr>
              </a:p>
            </p:txBody>
          </p:sp>
          <p:sp>
            <p:nvSpPr>
              <p:cNvPr id="93" name="powerpoint template design by DAJU_PPT正版来源小红书大橘PPT微信DAJU_PPT请勿抄袭搬运！盗版必究！-4"/>
              <p:cNvSpPr/>
              <p:nvPr/>
            </p:nvSpPr>
            <p:spPr>
              <a:xfrm>
                <a:off x="551384" y="4506083"/>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4" name="组合 93"/>
            <p:cNvGrpSpPr/>
            <p:nvPr/>
          </p:nvGrpSpPr>
          <p:grpSpPr>
            <a:xfrm>
              <a:off x="7763409" y="2400092"/>
              <a:ext cx="4018586" cy="1413849"/>
              <a:chOff x="7904788" y="2307476"/>
              <a:chExt cx="4018586" cy="1413849"/>
            </a:xfrm>
          </p:grpSpPr>
          <p:sp>
            <p:nvSpPr>
              <p:cNvPr id="95" name="powerpoint template design by DAJU_PPT正版来源小红书大橘PPT微信DAJU_PPT请勿抄袭搬运！盗版必究！-5"/>
              <p:cNvSpPr/>
              <p:nvPr/>
            </p:nvSpPr>
            <p:spPr>
              <a:xfrm>
                <a:off x="8094448" y="2307476"/>
                <a:ext cx="3828926" cy="1413849"/>
              </a:xfrm>
              <a:prstGeom prst="rect">
                <a:avLst/>
              </a:prstGeom>
            </p:spPr>
            <p:txBody>
              <a:bodyPr wrap="square">
                <a:spAutoFit/>
              </a:bodyPr>
              <a:lstStyle/>
              <a:p>
                <a:pPr indent="304800">
                  <a:lnSpc>
                    <a:spcPct val="125000"/>
                  </a:lnSpc>
                </a:pPr>
                <a:r>
                  <a:rPr lang="en-US" altLang="zh-CN" sz="1400" b="1" dirty="0">
                    <a:effectLst/>
                    <a:latin typeface="+mn-ea"/>
                    <a:cs typeface="宋体" panose="02010600030101010101" pitchFamily="2" charset="-122"/>
                  </a:rPr>
                  <a:t>Express.js</a:t>
                </a:r>
                <a:r>
                  <a:rPr lang="zh-CN" altLang="zh-CN" sz="1400" dirty="0">
                    <a:effectLst/>
                    <a:latin typeface="+mn-ea"/>
                    <a:cs typeface="宋体" panose="02010600030101010101" pitchFamily="2" charset="-122"/>
                  </a:rPr>
                  <a:t>是一个简洁灵活的</a:t>
                </a:r>
                <a:r>
                  <a:rPr lang="en-US" altLang="zh-CN" sz="1400" dirty="0">
                    <a:effectLst/>
                    <a:latin typeface="+mn-ea"/>
                    <a:cs typeface="宋体" panose="02010600030101010101" pitchFamily="2" charset="-122"/>
                  </a:rPr>
                  <a:t>Node.js Web</a:t>
                </a:r>
                <a:r>
                  <a:rPr lang="zh-CN" altLang="zh-CN" sz="1400" dirty="0">
                    <a:effectLst/>
                    <a:latin typeface="+mn-ea"/>
                    <a:cs typeface="宋体" panose="02010600030101010101" pitchFamily="2" charset="-122"/>
                  </a:rPr>
                  <a:t>应用框架，提供了一套强大的特性来开发单页、多页和混合</a:t>
                </a:r>
                <a:r>
                  <a:rPr lang="en-US" altLang="zh-CN" sz="1400" dirty="0">
                    <a:effectLst/>
                    <a:latin typeface="+mn-ea"/>
                    <a:cs typeface="宋体" panose="02010600030101010101" pitchFamily="2" charset="-122"/>
                  </a:rPr>
                  <a:t>Web</a:t>
                </a:r>
                <a:r>
                  <a:rPr lang="zh-CN" altLang="zh-CN" sz="1400" dirty="0">
                    <a:effectLst/>
                    <a:latin typeface="+mn-ea"/>
                    <a:cs typeface="宋体" panose="02010600030101010101" pitchFamily="2" charset="-122"/>
                  </a:rPr>
                  <a:t>应用。</a:t>
                </a:r>
                <a:r>
                  <a:rPr lang="en-US" altLang="zh-CN" sz="1400" dirty="0">
                    <a:effectLst/>
                    <a:latin typeface="+mn-ea"/>
                    <a:cs typeface="宋体" panose="02010600030101010101" pitchFamily="2" charset="-122"/>
                  </a:rPr>
                  <a:t>​</a:t>
                </a:r>
                <a:r>
                  <a:rPr lang="zh-CN" altLang="zh-CN" sz="1400" dirty="0">
                    <a:effectLst/>
                    <a:latin typeface="+mn-ea"/>
                    <a:cs typeface="宋体" panose="02010600030101010101" pitchFamily="2" charset="-122"/>
                  </a:rPr>
                  <a:t>它的核心特性包括快速的路由系统、丰富的中间件支持和简洁的</a:t>
                </a:r>
                <a:r>
                  <a:rPr lang="en-US" altLang="zh-CN" sz="1400" dirty="0">
                    <a:effectLst/>
                    <a:latin typeface="+mn-ea"/>
                    <a:cs typeface="宋体" panose="02010600030101010101" pitchFamily="2" charset="-122"/>
                  </a:rPr>
                  <a:t>API</a:t>
                </a:r>
                <a:r>
                  <a:rPr lang="zh-CN" altLang="zh-CN" sz="1400" dirty="0">
                    <a:effectLst/>
                    <a:latin typeface="+mn-ea"/>
                    <a:cs typeface="宋体" panose="02010600030101010101" pitchFamily="2" charset="-122"/>
                  </a:rPr>
                  <a:t>设计。</a:t>
                </a:r>
                <a:r>
                  <a:rPr lang="en-US" altLang="zh-CN" sz="1400" dirty="0">
                    <a:effectLst/>
                    <a:latin typeface="+mn-ea"/>
                    <a:cs typeface="宋体" panose="02010600030101010101" pitchFamily="2" charset="-122"/>
                  </a:rPr>
                  <a:t>​</a:t>
                </a:r>
                <a:endParaRPr lang="zh-CN" altLang="zh-CN" sz="1400" dirty="0">
                  <a:effectLst/>
                  <a:latin typeface="+mn-ea"/>
                  <a:cs typeface="宋体" panose="02010600030101010101" pitchFamily="2" charset="-122"/>
                </a:endParaRPr>
              </a:p>
            </p:txBody>
          </p:sp>
          <p:sp>
            <p:nvSpPr>
              <p:cNvPr id="96" name="powerpoint template design by DAJU_PPT正版来源小红书大橘PPT微信DAJU_PPT请勿抄袭搬运！盗版必究！-6"/>
              <p:cNvSpPr/>
              <p:nvPr/>
            </p:nvSpPr>
            <p:spPr>
              <a:xfrm>
                <a:off x="7904788" y="2346951"/>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nvGrpSpPr>
            <p:cNvPr id="97" name="组合 96"/>
            <p:cNvGrpSpPr/>
            <p:nvPr/>
          </p:nvGrpSpPr>
          <p:grpSpPr>
            <a:xfrm>
              <a:off x="7763409" y="4559224"/>
              <a:ext cx="4018586" cy="1185324"/>
              <a:chOff x="7904788" y="4466608"/>
              <a:chExt cx="4018586" cy="1185324"/>
            </a:xfrm>
          </p:grpSpPr>
          <p:sp>
            <p:nvSpPr>
              <p:cNvPr id="98" name="powerpoint template design by DAJU_PPT正版来源小红书大橘PPT微信DAJU_PPT请勿抄袭搬运！盗版必究！-7"/>
              <p:cNvSpPr/>
              <p:nvPr/>
            </p:nvSpPr>
            <p:spPr>
              <a:xfrm>
                <a:off x="8094448" y="4466608"/>
                <a:ext cx="3828926" cy="1185324"/>
              </a:xfrm>
              <a:prstGeom prst="rect">
                <a:avLst/>
              </a:prstGeom>
            </p:spPr>
            <p:txBody>
              <a:bodyPr wrap="square">
                <a:spAutoFit/>
              </a:bodyPr>
              <a:lstStyle/>
              <a:p>
                <a:pPr>
                  <a:lnSpc>
                    <a:spcPct val="130000"/>
                  </a:lnSpc>
                </a:pPr>
                <a:r>
                  <a:rPr lang="en-US" altLang="zh-CN" sz="1400" b="1" kern="0" dirty="0">
                    <a:effectLst/>
                    <a:latin typeface="+mn-ea"/>
                    <a:cs typeface="宋体" panose="02010600030101010101" pitchFamily="2" charset="-122"/>
                  </a:rPr>
                  <a:t>Node.js</a:t>
                </a:r>
                <a:r>
                  <a:rPr lang="zh-CN" altLang="zh-CN" sz="1400" kern="0" dirty="0">
                    <a:effectLst/>
                    <a:latin typeface="+mn-ea"/>
                    <a:cs typeface="宋体" panose="02010600030101010101" pitchFamily="2" charset="-122"/>
                  </a:rPr>
                  <a:t>采用事件驱动、非阻塞</a:t>
                </a:r>
                <a:r>
                  <a:rPr lang="en-US" altLang="zh-CN" sz="1400" kern="0" dirty="0">
                    <a:effectLst/>
                    <a:latin typeface="+mn-ea"/>
                    <a:cs typeface="宋体" panose="02010600030101010101" pitchFamily="2" charset="-122"/>
                  </a:rPr>
                  <a:t>I/O</a:t>
                </a:r>
                <a:r>
                  <a:rPr lang="zh-CN" altLang="zh-CN" sz="1400" kern="0" dirty="0">
                    <a:effectLst/>
                    <a:latin typeface="+mn-ea"/>
                    <a:cs typeface="宋体" panose="02010600030101010101" pitchFamily="2" charset="-122"/>
                  </a:rPr>
                  <a:t>模型，适用于构建高性能、可扩展的网络应用。</a:t>
                </a:r>
                <a:r>
                  <a:rPr lang="en-US" altLang="zh-CN" sz="1400" kern="0" dirty="0">
                    <a:effectLst/>
                    <a:latin typeface="+mn-ea"/>
                    <a:cs typeface="宋体" panose="02010600030101010101" pitchFamily="2" charset="-122"/>
                  </a:rPr>
                  <a:t>​Node.js</a:t>
                </a:r>
                <a:r>
                  <a:rPr lang="zh-CN" altLang="zh-CN" sz="1400" kern="0" dirty="0">
                    <a:effectLst/>
                    <a:latin typeface="+mn-ea"/>
                    <a:cs typeface="宋体" panose="02010600030101010101" pitchFamily="2" charset="-122"/>
                  </a:rPr>
                  <a:t>的优势包括高并发处理能力、快速的</a:t>
                </a:r>
                <a:r>
                  <a:rPr lang="en-US" altLang="zh-CN" sz="1400" kern="0" dirty="0">
                    <a:effectLst/>
                    <a:latin typeface="+mn-ea"/>
                    <a:cs typeface="宋体" panose="02010600030101010101" pitchFamily="2" charset="-122"/>
                  </a:rPr>
                  <a:t>I/O</a:t>
                </a:r>
                <a:r>
                  <a:rPr lang="zh-CN" altLang="zh-CN" sz="1400" kern="0" dirty="0">
                    <a:effectLst/>
                    <a:latin typeface="+mn-ea"/>
                    <a:cs typeface="宋体" panose="02010600030101010101" pitchFamily="2" charset="-122"/>
                  </a:rPr>
                  <a:t>操作和丰富的模块生态。</a:t>
                </a:r>
                <a:endParaRPr lang="zh-CN" altLang="en-US" sz="1400" dirty="0">
                  <a:latin typeface="+mn-ea"/>
                  <a:cs typeface="+mn-ea"/>
                  <a:sym typeface="+mn-lt"/>
                </a:endParaRPr>
              </a:p>
            </p:txBody>
          </p:sp>
          <p:sp>
            <p:nvSpPr>
              <p:cNvPr id="99" name="powerpoint template design by DAJU_PPT正版来源小红书大橘PPT微信DAJU_PPT请勿抄袭搬运！盗版必究！-8"/>
              <p:cNvSpPr/>
              <p:nvPr/>
            </p:nvSpPr>
            <p:spPr>
              <a:xfrm>
                <a:off x="7904788" y="4506083"/>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sp>
        <p:nvSpPr>
          <p:cNvPr id="104" name="powerpoint template design by DAJU_PPT正版来源小红书大橘PPT微信DAJU_PPT请勿抄袭搬运！盗版必究！">
            <a:extLst>
              <a:ext uri="{FF2B5EF4-FFF2-40B4-BE49-F238E27FC236}">
                <a16:creationId xmlns:a16="http://schemas.microsoft.com/office/drawing/2014/main" id="{18218DF6-B20D-71B0-4AC5-F0ABA6789C5C}"/>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2.1 MERN</a:t>
            </a:r>
            <a:r>
              <a:rPr lang="zh-CN" altLang="en-US" dirty="0">
                <a:sym typeface="+mn-lt"/>
              </a:rPr>
              <a:t>架构概述</a:t>
            </a:r>
          </a:p>
        </p:txBody>
      </p:sp>
      <p:pic>
        <p:nvPicPr>
          <p:cNvPr id="2" name="图片 1">
            <a:extLst>
              <a:ext uri="{FF2B5EF4-FFF2-40B4-BE49-F238E27FC236}">
                <a16:creationId xmlns:a16="http://schemas.microsoft.com/office/drawing/2014/main" id="{1D78EC7F-395D-3E55-6760-A19D68F75BF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30395731-AFA0-CAE3-ADD7-F8C65712AA3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4DA47F95-391C-5337-D135-C31BBAD5EA5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49FE69FB-ED22-C16A-1161-441382F7D966}"/>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39227EA4-8771-3CBA-7FA2-E01C4C978824}"/>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827447B9-67FD-88EB-5CCD-7E404E8A2288}"/>
              </a:ext>
            </a:extLst>
          </p:cNvPr>
          <p:cNvSpPr txBox="1"/>
          <p:nvPr/>
        </p:nvSpPr>
        <p:spPr>
          <a:xfrm>
            <a:off x="3143533"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6DA3613C-6845-E56B-8392-F159B558BB09}"/>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11" name="TextBox 9">
            <a:extLst>
              <a:ext uri="{FF2B5EF4-FFF2-40B4-BE49-F238E27FC236}">
                <a16:creationId xmlns:a16="http://schemas.microsoft.com/office/drawing/2014/main" id="{D209A99E-087A-AAAC-D513-00056A5BC9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0">
            <a:extLst>
              <a:ext uri="{FF2B5EF4-FFF2-40B4-BE49-F238E27FC236}">
                <a16:creationId xmlns:a16="http://schemas.microsoft.com/office/drawing/2014/main" id="{C01B6DC0-2DE5-9299-B6DB-BBC92E30192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TextBox 11">
            <a:extLst>
              <a:ext uri="{FF2B5EF4-FFF2-40B4-BE49-F238E27FC236}">
                <a16:creationId xmlns:a16="http://schemas.microsoft.com/office/drawing/2014/main" id="{AAA28B69-ADE1-0DAD-5A6F-2045CADA8733}"/>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sp>
        <p:nvSpPr>
          <p:cNvPr id="15" name="灯片编号占位符 14">
            <a:extLst>
              <a:ext uri="{FF2B5EF4-FFF2-40B4-BE49-F238E27FC236}">
                <a16:creationId xmlns:a16="http://schemas.microsoft.com/office/drawing/2014/main" id="{4BD96BCB-46CA-E66B-AB5C-BD88868A7D30}"/>
              </a:ext>
            </a:extLst>
          </p:cNvPr>
          <p:cNvSpPr>
            <a:spLocks noGrp="1"/>
          </p:cNvSpPr>
          <p:nvPr>
            <p:ph type="sldNum" sz="quarter" idx="12"/>
          </p:nvPr>
        </p:nvSpPr>
        <p:spPr/>
        <p:txBody>
          <a:bodyPr/>
          <a:lstStyle/>
          <a:p>
            <a:fld id="{A8537B7A-7510-410A-AA53-45D600DA0276}" type="slidenum">
              <a:rPr lang="zh-CN" altLang="en-US" smtClean="0"/>
              <a:t>7</a:t>
            </a:fld>
            <a:endParaRPr lang="zh-CN" altLang="en-US"/>
          </a:p>
        </p:txBody>
      </p:sp>
      <p:pic>
        <p:nvPicPr>
          <p:cNvPr id="14" name="图形 13">
            <a:extLst>
              <a:ext uri="{FF2B5EF4-FFF2-40B4-BE49-F238E27FC236}">
                <a16:creationId xmlns:a16="http://schemas.microsoft.com/office/drawing/2014/main" id="{3B42CB05-FD2B-C3E4-4AB1-7FEB2E3AD00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79" y="1108968"/>
            <a:ext cx="6125447"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2.3</a:t>
            </a:r>
            <a:r>
              <a:rPr lang="zh-CN" altLang="en-US" dirty="0">
                <a:sym typeface="+mn-lt"/>
              </a:rPr>
              <a:t>基于</a:t>
            </a:r>
            <a:r>
              <a:rPr lang="en-US" altLang="zh-CN" dirty="0">
                <a:sym typeface="+mn-lt"/>
              </a:rPr>
              <a:t>Transformer</a:t>
            </a:r>
            <a:r>
              <a:rPr lang="zh-CN" altLang="en-US" dirty="0">
                <a:sym typeface="+mn-lt"/>
              </a:rPr>
              <a:t>模型的徒步旅游推荐系统</a:t>
            </a:r>
          </a:p>
        </p:txBody>
      </p:sp>
      <p:grpSp>
        <p:nvGrpSpPr>
          <p:cNvPr id="16" name="powerpoint template design by DAJU_PPT正版来源小红书大橘PPT微信DAJU_PPT请勿抄袭搬运！盗版必究！"/>
          <p:cNvGrpSpPr/>
          <p:nvPr/>
        </p:nvGrpSpPr>
        <p:grpSpPr bwMode="auto">
          <a:xfrm>
            <a:off x="8122550" y="3957663"/>
            <a:ext cx="1571369" cy="1539841"/>
            <a:chOff x="0" y="0"/>
            <a:chExt cx="1671177" cy="1609411"/>
          </a:xfrm>
          <a:solidFill>
            <a:schemeClr val="accent1"/>
          </a:solidFill>
          <a:effectLst/>
        </p:grpSpPr>
        <p:sp>
          <p:nvSpPr>
            <p:cNvPr id="17"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18" name="powerpoint template design by DAJU_PPT正版来源小红书大橘PPT微信DAJU_PPT请勿抄袭搬运！盗版必究！-2"/>
            <p:cNvSpPr txBox="1">
              <a:spLocks noChangeArrowheads="1"/>
            </p:cNvSpPr>
            <p:nvPr/>
          </p:nvSpPr>
          <p:spPr bwMode="auto">
            <a:xfrm>
              <a:off x="680641" y="543095"/>
              <a:ext cx="569859"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05</a:t>
              </a:r>
              <a:endParaRPr lang="zh-CN" altLang="en-US" sz="3420" dirty="0">
                <a:solidFill>
                  <a:srgbClr val="FFFFFF"/>
                </a:solidFill>
                <a:latin typeface="+mn-lt"/>
                <a:ea typeface="+mn-ea"/>
                <a:cs typeface="+mn-ea"/>
                <a:sym typeface="+mn-lt"/>
              </a:endParaRPr>
            </a:p>
          </p:txBody>
        </p:sp>
      </p:grpSp>
      <p:grpSp>
        <p:nvGrpSpPr>
          <p:cNvPr id="19" name="powerpoint template design by DAJU_PPT正版来源小红书大橘PPT微信DAJU_PPT请勿抄袭搬运！盗版必究！"/>
          <p:cNvGrpSpPr/>
          <p:nvPr/>
        </p:nvGrpSpPr>
        <p:grpSpPr bwMode="auto">
          <a:xfrm>
            <a:off x="6467941" y="3957663"/>
            <a:ext cx="1571948" cy="1539841"/>
            <a:chOff x="0" y="0"/>
            <a:chExt cx="1671177" cy="1609411"/>
          </a:xfrm>
          <a:solidFill>
            <a:schemeClr val="accent2"/>
          </a:solidFill>
        </p:grpSpPr>
        <p:sp>
          <p:nvSpPr>
            <p:cNvPr id="20"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21" name="powerpoint template design by DAJU_PPT正版来源小红书大橘PPT微信DAJU_PPT请勿抄袭搬运！盗版必究！-2"/>
            <p:cNvSpPr txBox="1">
              <a:spLocks noChangeArrowheads="1"/>
            </p:cNvSpPr>
            <p:nvPr/>
          </p:nvSpPr>
          <p:spPr bwMode="auto">
            <a:xfrm>
              <a:off x="681551" y="543095"/>
              <a:ext cx="549969"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mn-lt"/>
                  <a:ea typeface="+mn-ea"/>
                  <a:cs typeface="+mn-ea"/>
                  <a:sym typeface="+mn-lt"/>
                </a:rPr>
                <a:t>04</a:t>
              </a:r>
              <a:endParaRPr lang="zh-CN" altLang="en-US" sz="3420">
                <a:solidFill>
                  <a:srgbClr val="FFFFFF"/>
                </a:solidFill>
                <a:latin typeface="+mn-lt"/>
                <a:ea typeface="+mn-ea"/>
                <a:cs typeface="+mn-ea"/>
                <a:sym typeface="+mn-lt"/>
              </a:endParaRPr>
            </a:p>
          </p:txBody>
        </p:sp>
      </p:grpSp>
      <p:grpSp>
        <p:nvGrpSpPr>
          <p:cNvPr id="32" name="powerpoint template design by DAJU_PPT正版来源小红书大橘PPT微信DAJU_PPT请勿抄袭搬运！盗版必究！"/>
          <p:cNvGrpSpPr/>
          <p:nvPr/>
        </p:nvGrpSpPr>
        <p:grpSpPr bwMode="auto">
          <a:xfrm>
            <a:off x="4813335" y="3957663"/>
            <a:ext cx="1571946" cy="1539841"/>
            <a:chOff x="0" y="0"/>
            <a:chExt cx="1671177" cy="1609411"/>
          </a:xfrm>
          <a:solidFill>
            <a:schemeClr val="accent1"/>
          </a:solidFill>
          <a:effectLst/>
        </p:grpSpPr>
        <p:sp>
          <p:nvSpPr>
            <p:cNvPr id="36"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37" name="powerpoint template design by DAJU_PPT正版来源小红书大橘PPT微信DAJU_PPT请勿抄袭搬运！盗版必究！-2"/>
            <p:cNvSpPr txBox="1">
              <a:spLocks noChangeArrowheads="1"/>
            </p:cNvSpPr>
            <p:nvPr/>
          </p:nvSpPr>
          <p:spPr bwMode="auto">
            <a:xfrm>
              <a:off x="681551" y="543095"/>
              <a:ext cx="570961"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03</a:t>
              </a:r>
              <a:endParaRPr lang="zh-CN" altLang="en-US" sz="3420" dirty="0">
                <a:solidFill>
                  <a:srgbClr val="FFFFFF"/>
                </a:solidFill>
                <a:latin typeface="+mn-lt"/>
                <a:ea typeface="+mn-ea"/>
                <a:cs typeface="+mn-ea"/>
                <a:sym typeface="+mn-lt"/>
              </a:endParaRPr>
            </a:p>
          </p:txBody>
        </p:sp>
      </p:grpSp>
      <p:grpSp>
        <p:nvGrpSpPr>
          <p:cNvPr id="38" name="powerpoint template design by DAJU_PPT正版来源小红书大橘PPT微信DAJU_PPT请勿抄袭搬运！盗版必究！"/>
          <p:cNvGrpSpPr/>
          <p:nvPr/>
        </p:nvGrpSpPr>
        <p:grpSpPr bwMode="auto">
          <a:xfrm>
            <a:off x="3158726" y="3957663"/>
            <a:ext cx="1571948" cy="1539841"/>
            <a:chOff x="0" y="0"/>
            <a:chExt cx="1671177" cy="1609411"/>
          </a:xfrm>
          <a:solidFill>
            <a:schemeClr val="accent2"/>
          </a:solidFill>
        </p:grpSpPr>
        <p:sp>
          <p:nvSpPr>
            <p:cNvPr id="39"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0" name="powerpoint template design by DAJU_PPT正版来源小红书大橘PPT微信DAJU_PPT请勿抄袭搬运！盗版必究！-2"/>
            <p:cNvSpPr txBox="1">
              <a:spLocks noChangeArrowheads="1"/>
            </p:cNvSpPr>
            <p:nvPr/>
          </p:nvSpPr>
          <p:spPr bwMode="auto">
            <a:xfrm>
              <a:off x="681551" y="543095"/>
              <a:ext cx="56833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02</a:t>
              </a:r>
              <a:endParaRPr lang="zh-CN" altLang="en-US" sz="3420" dirty="0">
                <a:solidFill>
                  <a:srgbClr val="FFFFFF"/>
                </a:solidFill>
                <a:latin typeface="+mn-lt"/>
                <a:ea typeface="+mn-ea"/>
                <a:cs typeface="+mn-ea"/>
                <a:sym typeface="+mn-lt"/>
              </a:endParaRPr>
            </a:p>
          </p:txBody>
        </p:sp>
      </p:grpSp>
      <p:grpSp>
        <p:nvGrpSpPr>
          <p:cNvPr id="41" name="powerpoint template design by DAJU_PPT正版来源小红书大橘PPT微信DAJU_PPT请勿抄袭搬运！盗版必究！"/>
          <p:cNvGrpSpPr/>
          <p:nvPr/>
        </p:nvGrpSpPr>
        <p:grpSpPr bwMode="auto">
          <a:xfrm>
            <a:off x="1502290" y="3957663"/>
            <a:ext cx="1573355" cy="1539841"/>
            <a:chOff x="0" y="0"/>
            <a:chExt cx="1671177" cy="1609411"/>
          </a:xfrm>
          <a:solidFill>
            <a:schemeClr val="accent1"/>
          </a:solidFill>
          <a:effectLst/>
        </p:grpSpPr>
        <p:sp>
          <p:nvSpPr>
            <p:cNvPr id="42"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3" name="powerpoint template design by DAJU_PPT正版来源小红书大橘PPT微信DAJU_PPT请勿抄袭搬运！盗版必究！-2"/>
            <p:cNvSpPr txBox="1">
              <a:spLocks noChangeArrowheads="1"/>
            </p:cNvSpPr>
            <p:nvPr/>
          </p:nvSpPr>
          <p:spPr bwMode="auto">
            <a:xfrm>
              <a:off x="681551" y="543095"/>
              <a:ext cx="567828"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01</a:t>
              </a:r>
              <a:endParaRPr lang="zh-CN" altLang="en-US" sz="3420" dirty="0">
                <a:solidFill>
                  <a:srgbClr val="FFFFFF"/>
                </a:solidFill>
                <a:latin typeface="+mn-lt"/>
                <a:ea typeface="+mn-ea"/>
                <a:cs typeface="+mn-ea"/>
                <a:sym typeface="+mn-lt"/>
              </a:endParaRPr>
            </a:p>
          </p:txBody>
        </p:sp>
      </p:grpSp>
      <p:cxnSp>
        <p:nvCxnSpPr>
          <p:cNvPr id="44" name="powerpoint template design by DAJU_PPT正版来源小红书大橘PPT微信DAJU_PPT请勿抄袭搬运！盗版必究！"/>
          <p:cNvCxnSpPr>
            <a:cxnSpLocks noChangeShapeType="1"/>
          </p:cNvCxnSpPr>
          <p:nvPr/>
        </p:nvCxnSpPr>
        <p:spPr bwMode="auto">
          <a:xfrm flipV="1">
            <a:off x="1873854"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5" name="powerpoint template design by DAJU_PPT正版来源小红书大橘PPT微信DAJU_PPT请勿抄袭搬运！盗版必究！"/>
          <p:cNvSpPr>
            <a:spLocks noChangeArrowheads="1"/>
          </p:cNvSpPr>
          <p:nvPr/>
        </p:nvSpPr>
        <p:spPr bwMode="auto">
          <a:xfrm>
            <a:off x="1954879" y="2587348"/>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输入编码与词嵌入</a:t>
            </a:r>
            <a:endParaRPr lang="zh-CN" altLang="en-US" sz="1600" b="1" dirty="0">
              <a:latin typeface="+mj-ea"/>
              <a:ea typeface="+mj-ea"/>
              <a:cs typeface="+mn-ea"/>
              <a:sym typeface="+mn-lt"/>
            </a:endParaRPr>
          </a:p>
        </p:txBody>
      </p:sp>
      <p:cxnSp>
        <p:nvCxnSpPr>
          <p:cNvPr id="46" name="powerpoint template design by DAJU_PPT正版来源小红书大橘PPT微信DAJU_PPT请勿抄袭搬运！盗版必究！"/>
          <p:cNvCxnSpPr>
            <a:cxnSpLocks noChangeShapeType="1"/>
          </p:cNvCxnSpPr>
          <p:nvPr/>
        </p:nvCxnSpPr>
        <p:spPr bwMode="auto">
          <a:xfrm flipV="1">
            <a:off x="3458031" y="5661227"/>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7" name="powerpoint template design by DAJU_PPT正版来源小红书大橘PPT微信DAJU_PPT请勿抄袭搬运！盗版必究！"/>
          <p:cNvSpPr>
            <a:spLocks noChangeArrowheads="1"/>
          </p:cNvSpPr>
          <p:nvPr/>
        </p:nvSpPr>
        <p:spPr bwMode="auto">
          <a:xfrm>
            <a:off x="3608286" y="5527947"/>
            <a:ext cx="2788021"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5000"/>
              </a:lnSpc>
            </a:pPr>
            <a:r>
              <a:rPr lang="zh-CN" altLang="zh-CN" sz="1600" b="1" dirty="0">
                <a:effectLst/>
                <a:latin typeface="+mj-ea"/>
                <a:ea typeface="+mj-ea"/>
                <a:cs typeface="宋体" panose="02010600030101010101" pitchFamily="2" charset="-122"/>
              </a:rPr>
              <a:t>位置编码</a:t>
            </a:r>
          </a:p>
        </p:txBody>
      </p:sp>
      <p:cxnSp>
        <p:nvCxnSpPr>
          <p:cNvPr id="48" name="powerpoint template design by DAJU_PPT正版来源小红书大橘PPT微信DAJU_PPT请勿抄袭搬运！盗版必究！"/>
          <p:cNvCxnSpPr>
            <a:cxnSpLocks noChangeShapeType="1"/>
          </p:cNvCxnSpPr>
          <p:nvPr/>
        </p:nvCxnSpPr>
        <p:spPr bwMode="auto">
          <a:xfrm flipV="1">
            <a:off x="5130217"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9" name="powerpoint template design by DAJU_PPT正版来源小红书大橘PPT微信DAJU_PPT请勿抄袭搬运！盗版必究！"/>
          <p:cNvSpPr>
            <a:spLocks noChangeArrowheads="1"/>
          </p:cNvSpPr>
          <p:nvPr/>
        </p:nvSpPr>
        <p:spPr bwMode="auto">
          <a:xfrm>
            <a:off x="5211243" y="2587348"/>
            <a:ext cx="2788020"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5000"/>
              </a:lnSpc>
            </a:pPr>
            <a:r>
              <a:rPr lang="zh-CN" altLang="zh-CN" sz="1600" b="1" dirty="0">
                <a:effectLst/>
                <a:latin typeface="+mj-ea"/>
                <a:ea typeface="+mj-ea"/>
                <a:cs typeface="宋体" panose="02010600030101010101" pitchFamily="2" charset="-122"/>
              </a:rPr>
              <a:t>自注意力机制</a:t>
            </a:r>
          </a:p>
        </p:txBody>
      </p:sp>
      <p:cxnSp>
        <p:nvCxnSpPr>
          <p:cNvPr id="50" name="powerpoint template design by DAJU_PPT正版来源小红书大橘PPT微信DAJU_PPT请勿抄袭搬运！盗版必究！"/>
          <p:cNvCxnSpPr>
            <a:cxnSpLocks noChangeShapeType="1"/>
          </p:cNvCxnSpPr>
          <p:nvPr/>
        </p:nvCxnSpPr>
        <p:spPr bwMode="auto">
          <a:xfrm flipV="1">
            <a:off x="6714392" y="5661227"/>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1" name="powerpoint template design by DAJU_PPT正版来源小红书大橘PPT微信DAJU_PPT请勿抄袭搬运！盗版必究！"/>
          <p:cNvSpPr>
            <a:spLocks noChangeArrowheads="1"/>
          </p:cNvSpPr>
          <p:nvPr/>
        </p:nvSpPr>
        <p:spPr bwMode="auto">
          <a:xfrm>
            <a:off x="6864647" y="5499682"/>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编码器</a:t>
            </a:r>
            <a:endParaRPr lang="zh-CN" altLang="en-US" sz="1600" b="1" dirty="0">
              <a:latin typeface="+mj-ea"/>
              <a:ea typeface="+mj-ea"/>
              <a:cs typeface="+mn-ea"/>
              <a:sym typeface="+mn-lt"/>
            </a:endParaRPr>
          </a:p>
        </p:txBody>
      </p:sp>
      <p:cxnSp>
        <p:nvCxnSpPr>
          <p:cNvPr id="52" name="powerpoint template design by DAJU_PPT正版来源小红书大橘PPT微信DAJU_PPT请勿抄袭搬运！盗版必究！"/>
          <p:cNvCxnSpPr>
            <a:cxnSpLocks noChangeShapeType="1"/>
          </p:cNvCxnSpPr>
          <p:nvPr/>
        </p:nvCxnSpPr>
        <p:spPr bwMode="auto">
          <a:xfrm flipV="1">
            <a:off x="8386578"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3" name="powerpoint template design by DAJU_PPT正版来源小红书大橘PPT微信DAJU_PPT请勿抄袭搬运！盗版必究！"/>
          <p:cNvSpPr>
            <a:spLocks noChangeArrowheads="1"/>
          </p:cNvSpPr>
          <p:nvPr/>
        </p:nvSpPr>
        <p:spPr bwMode="auto">
          <a:xfrm>
            <a:off x="8467602" y="2587348"/>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解码器</a:t>
            </a:r>
            <a:endParaRPr lang="zh-CN" altLang="en-US" sz="1600" b="1" dirty="0">
              <a:latin typeface="+mj-ea"/>
              <a:ea typeface="+mj-ea"/>
              <a:cs typeface="+mn-ea"/>
              <a:sym typeface="+mn-lt"/>
            </a:endParaRPr>
          </a:p>
        </p:txBody>
      </p:sp>
      <p:pic>
        <p:nvPicPr>
          <p:cNvPr id="2" name="图片 1">
            <a:extLst>
              <a:ext uri="{FF2B5EF4-FFF2-40B4-BE49-F238E27FC236}">
                <a16:creationId xmlns:a16="http://schemas.microsoft.com/office/drawing/2014/main" id="{C207BDAB-C160-D978-3CBD-2E363583405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B4E2846-9502-B5CB-7F50-A22391F1F3A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A328CB0-EEBD-5926-442B-A7444D1EE3C1}"/>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7C17D298-55EB-9183-7E2C-89ECAFD014A3}"/>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C8350043-98E5-A556-E9CD-5FF40BFAF6D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027FE63-AA42-D975-66D2-29E964A4005E}"/>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215E1CED-FE96-42AA-D6B0-A9FA7C7D377B}"/>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8273E397-C90C-4FC9-9825-8CDDF026F1BE}"/>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0">
            <a:extLst>
              <a:ext uri="{FF2B5EF4-FFF2-40B4-BE49-F238E27FC236}">
                <a16:creationId xmlns:a16="http://schemas.microsoft.com/office/drawing/2014/main" id="{DE4EB38C-69AB-4E2E-793C-C0BD1B4D73A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1" name="TextBox 11">
            <a:extLst>
              <a:ext uri="{FF2B5EF4-FFF2-40B4-BE49-F238E27FC236}">
                <a16:creationId xmlns:a16="http://schemas.microsoft.com/office/drawing/2014/main" id="{08101672-66C9-D421-3472-3A3F782907E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总结与展望</a:t>
            </a:r>
          </a:p>
        </p:txBody>
      </p:sp>
      <p:pic>
        <p:nvPicPr>
          <p:cNvPr id="12" name="图形 11">
            <a:extLst>
              <a:ext uri="{FF2B5EF4-FFF2-40B4-BE49-F238E27FC236}">
                <a16:creationId xmlns:a16="http://schemas.microsoft.com/office/drawing/2014/main" id="{C65579E4-7C32-FE33-52E5-2C4EB67AE5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
        <p:nvSpPr>
          <p:cNvPr id="14" name="powerpoint template design by DAJU_PPT正版来源小红书大橘PPT微信DAJU_PPT请勿抄袭搬运！盗版必究！">
            <a:extLst>
              <a:ext uri="{FF2B5EF4-FFF2-40B4-BE49-F238E27FC236}">
                <a16:creationId xmlns:a16="http://schemas.microsoft.com/office/drawing/2014/main" id="{C91D547F-8A19-FE07-1BC0-FA5EBB5EF1E9}"/>
              </a:ext>
            </a:extLst>
          </p:cNvPr>
          <p:cNvSpPr/>
          <p:nvPr/>
        </p:nvSpPr>
        <p:spPr>
          <a:xfrm>
            <a:off x="478754" y="1705910"/>
            <a:ext cx="10875046" cy="681469"/>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zh-CN" altLang="zh-CN" sz="1400" kern="0" dirty="0">
                <a:effectLst/>
                <a:latin typeface="+mn-ea"/>
                <a:cs typeface="Times New Roman" panose="02020603050405020304" pitchFamily="18" charset="0"/>
              </a:rPr>
              <a:t>在徒步旅游</a:t>
            </a:r>
            <a:r>
              <a:rPr lang="zh-CN" altLang="en-US" sz="1400" kern="0" dirty="0">
                <a:effectLst/>
                <a:latin typeface="+mn-ea"/>
                <a:cs typeface="Times New Roman" panose="02020603050405020304" pitchFamily="18" charset="0"/>
              </a:rPr>
              <a:t>推荐系统</a:t>
            </a:r>
            <a:r>
              <a:rPr lang="zh-CN" altLang="zh-CN" sz="1400" kern="0" dirty="0">
                <a:effectLst/>
                <a:latin typeface="+mn-ea"/>
                <a:cs typeface="Times New Roman" panose="02020603050405020304" pitchFamily="18" charset="0"/>
              </a:rPr>
              <a:t>中，</a:t>
            </a:r>
            <a:r>
              <a:rPr lang="en-US" altLang="zh-CN" sz="1400" kern="0" dirty="0">
                <a:effectLst/>
                <a:latin typeface="+mn-ea"/>
              </a:rPr>
              <a:t>Transformer</a:t>
            </a:r>
            <a:r>
              <a:rPr lang="zh-CN" altLang="zh-CN" sz="1400" kern="0" dirty="0">
                <a:effectLst/>
                <a:latin typeface="+mn-ea"/>
                <a:cs typeface="Times New Roman" panose="02020603050405020304" pitchFamily="18" charset="0"/>
              </a:rPr>
              <a:t>模型用于有效地处理用户输入的信息，包含目的地、气温和天气状况，生成个性化的推荐内容</a:t>
            </a:r>
            <a:r>
              <a:rPr lang="zh-CN" altLang="en-US" sz="1400" kern="0" dirty="0">
                <a:effectLst/>
                <a:latin typeface="+mn-ea"/>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400" dirty="0">
                <a:effectLst/>
                <a:latin typeface="+mn-ea"/>
                <a:cs typeface="Times New Roman" panose="02020603050405020304" pitchFamily="18" charset="0"/>
              </a:rPr>
              <a:t>Transformer</a:t>
            </a:r>
            <a:r>
              <a:rPr lang="zh-CN" altLang="zh-CN" sz="1400" dirty="0">
                <a:effectLst/>
                <a:latin typeface="+mn-ea"/>
                <a:cs typeface="Times New Roman" panose="02020603050405020304" pitchFamily="18" charset="0"/>
              </a:rPr>
              <a:t>模型从处理用户输入到输出推荐内容的顺序如下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15" name="powerpoint template design by DAJU_PPT正版来源小红书大橘PPT微信DAJU_PPT请勿抄袭搬运！盗版必究！">
            <a:extLst>
              <a:ext uri="{FF2B5EF4-FFF2-40B4-BE49-F238E27FC236}">
                <a16:creationId xmlns:a16="http://schemas.microsoft.com/office/drawing/2014/main" id="{1982461B-C474-F7C0-CE4B-3DF17E8A28FD}"/>
              </a:ext>
            </a:extLst>
          </p:cNvPr>
          <p:cNvSpPr>
            <a:spLocks noChangeArrowheads="1"/>
          </p:cNvSpPr>
          <p:nvPr/>
        </p:nvSpPr>
        <p:spPr bwMode="auto">
          <a:xfrm>
            <a:off x="1911437" y="2943065"/>
            <a:ext cx="3071544"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对原始文本进行分词与标记化将每个</a:t>
            </a:r>
            <a:r>
              <a:rPr lang="en-US" altLang="zh-CN" sz="1200" kern="0" dirty="0">
                <a:effectLst/>
                <a:latin typeface="+mn-ea"/>
                <a:cs typeface="宋体" panose="02010600030101010101" pitchFamily="2" charset="-122"/>
              </a:rPr>
              <a:t> token </a:t>
            </a:r>
            <a:r>
              <a:rPr lang="zh-CN" altLang="zh-CN" sz="1200" kern="0" dirty="0">
                <a:effectLst/>
                <a:latin typeface="+mn-ea"/>
                <a:cs typeface="宋体" panose="02010600030101010101" pitchFamily="2" charset="-122"/>
              </a:rPr>
              <a:t>转为整数索引</a:t>
            </a:r>
            <a:r>
              <a:rPr lang="zh-CN" altLang="en-US" sz="1200" kern="0" dirty="0">
                <a:latin typeface="+mn-ea"/>
                <a:cs typeface="宋体" panose="02010600030101010101" pitchFamily="2" charset="-122"/>
              </a:rPr>
              <a:t>，</a:t>
            </a:r>
            <a:r>
              <a:rPr lang="zh-CN" altLang="zh-CN" sz="1200" kern="0" dirty="0">
                <a:effectLst/>
                <a:latin typeface="+mn-ea"/>
                <a:cs typeface="宋体" panose="02010600030101010101" pitchFamily="2" charset="-122"/>
              </a:rPr>
              <a:t>然后通过词嵌入矩阵将索引映射为向量</a:t>
            </a:r>
            <a:r>
              <a:rPr lang="zh-CN" altLang="en-US" sz="1200" kern="0" dirty="0">
                <a:effectLst/>
                <a:latin typeface="+mn-ea"/>
                <a:cs typeface="宋体" panose="02010600030101010101" pitchFamily="2" charset="-122"/>
              </a:rPr>
              <a:t>，</a:t>
            </a:r>
            <a:r>
              <a:rPr lang="zh-CN" altLang="zh-CN" sz="1200" kern="0" dirty="0">
                <a:effectLst/>
                <a:latin typeface="+mn-ea"/>
                <a:cs typeface="Times New Roman" panose="02020603050405020304" pitchFamily="18" charset="0"/>
              </a:rPr>
              <a:t>形成初始输入矩阵</a:t>
            </a:r>
            <a:r>
              <a:rPr lang="zh-CN" altLang="en-US" sz="1200" kern="0" dirty="0">
                <a:effectLst/>
                <a:latin typeface="+mn-ea"/>
                <a:cs typeface="Times New Roman" panose="02020603050405020304" pitchFamily="18" charset="0"/>
              </a:rPr>
              <a:t>。</a:t>
            </a:r>
            <a:endParaRPr lang="zh-CN" altLang="zh-CN" sz="1200" dirty="0">
              <a:effectLst/>
              <a:latin typeface="+mn-ea"/>
              <a:cs typeface="宋体" panose="02010600030101010101" pitchFamily="2" charset="-122"/>
            </a:endParaRPr>
          </a:p>
        </p:txBody>
      </p:sp>
      <p:sp>
        <p:nvSpPr>
          <p:cNvPr id="22" name="powerpoint template design by DAJU_PPT正版来源小红书大橘PPT微信DAJU_PPT请勿抄袭搬运！盗版必究！">
            <a:extLst>
              <a:ext uri="{FF2B5EF4-FFF2-40B4-BE49-F238E27FC236}">
                <a16:creationId xmlns:a16="http://schemas.microsoft.com/office/drawing/2014/main" id="{21F95425-BA12-340D-D266-265AD1BC30DA}"/>
              </a:ext>
            </a:extLst>
          </p:cNvPr>
          <p:cNvSpPr>
            <a:spLocks noChangeArrowheads="1"/>
          </p:cNvSpPr>
          <p:nvPr/>
        </p:nvSpPr>
        <p:spPr bwMode="auto">
          <a:xfrm>
            <a:off x="5167797" y="2928468"/>
            <a:ext cx="3071544"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en-US" sz="1200" dirty="0">
                <a:effectLst/>
                <a:latin typeface="+mn-ea"/>
                <a:cs typeface="Times New Roman" panose="02020603050405020304" pitchFamily="18" charset="0"/>
              </a:rPr>
              <a:t>自注意力机制考虑</a:t>
            </a:r>
            <a:r>
              <a:rPr lang="en-US" altLang="zh-CN" sz="1200" dirty="0">
                <a:effectLst/>
                <a:latin typeface="+mn-ea"/>
                <a:cs typeface="Times New Roman" panose="02020603050405020304" pitchFamily="18" charset="0"/>
              </a:rPr>
              <a:t>token</a:t>
            </a:r>
            <a:r>
              <a:rPr lang="zh-CN" altLang="en-US" sz="1200" dirty="0">
                <a:effectLst/>
                <a:latin typeface="+mn-ea"/>
                <a:cs typeface="Times New Roman" panose="02020603050405020304" pitchFamily="18" charset="0"/>
              </a:rPr>
              <a:t>序列中所有其他词信息，自动衡量“目的地”“气温”“天气”等概念的关联，生成上下文向量</a:t>
            </a:r>
            <a:endParaRPr lang="zh-CN" altLang="zh-CN" sz="1200" dirty="0">
              <a:effectLst/>
              <a:latin typeface="+mn-ea"/>
              <a:cs typeface="宋体" panose="02010600030101010101" pitchFamily="2" charset="-122"/>
            </a:endParaRPr>
          </a:p>
        </p:txBody>
      </p:sp>
      <p:sp>
        <p:nvSpPr>
          <p:cNvPr id="23" name="powerpoint template design by DAJU_PPT正版来源小红书大橘PPT微信DAJU_PPT请勿抄袭搬运！盗版必究！">
            <a:extLst>
              <a:ext uri="{FF2B5EF4-FFF2-40B4-BE49-F238E27FC236}">
                <a16:creationId xmlns:a16="http://schemas.microsoft.com/office/drawing/2014/main" id="{A2C87495-AFCA-3D7D-627C-B26E1AD8458B}"/>
              </a:ext>
            </a:extLst>
          </p:cNvPr>
          <p:cNvSpPr>
            <a:spLocks noChangeArrowheads="1"/>
          </p:cNvSpPr>
          <p:nvPr/>
        </p:nvSpPr>
        <p:spPr bwMode="auto">
          <a:xfrm>
            <a:off x="8424156" y="2934762"/>
            <a:ext cx="3545401"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解码器</a:t>
            </a:r>
            <a:r>
              <a:rPr lang="zh-CN" altLang="en-US" sz="1200" kern="0" dirty="0">
                <a:latin typeface="+mn-ea"/>
                <a:cs typeface="宋体" panose="02010600030101010101" pitchFamily="2" charset="-122"/>
              </a:rPr>
              <a:t>机制</a:t>
            </a:r>
            <a:r>
              <a:rPr lang="zh-CN" altLang="zh-CN" sz="1200" kern="0" dirty="0">
                <a:effectLst/>
                <a:latin typeface="+mn-ea"/>
                <a:cs typeface="宋体" panose="02010600030101010101" pitchFamily="2" charset="-122"/>
              </a:rPr>
              <a:t>确保模型在生成每个词时只能考虑当前位置之前的词</a:t>
            </a:r>
            <a:r>
              <a:rPr lang="zh-CN" altLang="en-US" sz="1200" kern="0" dirty="0">
                <a:effectLst/>
                <a:latin typeface="+mn-ea"/>
                <a:cs typeface="宋体" panose="02010600030101010101" pitchFamily="2" charset="-122"/>
              </a:rPr>
              <a:t>，</a:t>
            </a:r>
            <a:r>
              <a:rPr lang="en-US" altLang="zh-CN" sz="1200" kern="0" dirty="0">
                <a:effectLst/>
                <a:latin typeface="+mn-ea"/>
              </a:rPr>
              <a:t>​</a:t>
            </a:r>
            <a:r>
              <a:rPr lang="zh-CN" altLang="zh-CN" sz="1200" kern="0" dirty="0">
                <a:effectLst/>
                <a:latin typeface="+mn-ea"/>
                <a:cs typeface="宋体" panose="02010600030101010101" pitchFamily="2" charset="-122"/>
              </a:rPr>
              <a:t>每一步生成的词都会作为下一步的输入，直到生成完整的推荐文本。</a:t>
            </a:r>
            <a:endParaRPr lang="zh-CN" altLang="en-US" sz="1200" b="1" dirty="0">
              <a:latin typeface="+mn-ea"/>
              <a:cs typeface="+mn-ea"/>
              <a:sym typeface="+mn-lt"/>
            </a:endParaRPr>
          </a:p>
        </p:txBody>
      </p:sp>
      <p:sp>
        <p:nvSpPr>
          <p:cNvPr id="24" name="powerpoint template design by DAJU_PPT正版来源小红书大橘PPT微信DAJU_PPT请勿抄袭搬运！盗版必究！">
            <a:extLst>
              <a:ext uri="{FF2B5EF4-FFF2-40B4-BE49-F238E27FC236}">
                <a16:creationId xmlns:a16="http://schemas.microsoft.com/office/drawing/2014/main" id="{666444E6-8B33-4414-CED3-76DCFE4DF4C2}"/>
              </a:ext>
            </a:extLst>
          </p:cNvPr>
          <p:cNvSpPr>
            <a:spLocks noChangeArrowheads="1"/>
          </p:cNvSpPr>
          <p:nvPr/>
        </p:nvSpPr>
        <p:spPr bwMode="auto">
          <a:xfrm>
            <a:off x="3578275" y="5854735"/>
            <a:ext cx="3071544" cy="613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200" kern="0" dirty="0">
                <a:effectLst/>
                <a:latin typeface="+mn-ea"/>
              </a:rPr>
              <a:t>​</a:t>
            </a:r>
            <a:r>
              <a:rPr lang="zh-CN" altLang="zh-CN" sz="1200" kern="0" dirty="0">
                <a:effectLst/>
                <a:latin typeface="+mn-ea"/>
                <a:cs typeface="宋体" panose="02010600030101010101" pitchFamily="2" charset="-122"/>
              </a:rPr>
              <a:t>位置编码使用正弦和余弦函数生成，与词嵌入相加，形成最终的输入表示。</a:t>
            </a:r>
            <a:endParaRPr lang="zh-CN" altLang="en-US" sz="1200" b="1" dirty="0">
              <a:latin typeface="+mn-ea"/>
              <a:cs typeface="+mn-ea"/>
              <a:sym typeface="+mn-lt"/>
            </a:endParaRPr>
          </a:p>
        </p:txBody>
      </p:sp>
      <p:sp>
        <p:nvSpPr>
          <p:cNvPr id="25" name="powerpoint template design by DAJU_PPT正版来源小红书大橘PPT微信DAJU_PPT请勿抄袭搬运！盗版必究！">
            <a:extLst>
              <a:ext uri="{FF2B5EF4-FFF2-40B4-BE49-F238E27FC236}">
                <a16:creationId xmlns:a16="http://schemas.microsoft.com/office/drawing/2014/main" id="{586053BA-B61D-4F0F-26C7-39D742579C6B}"/>
              </a:ext>
            </a:extLst>
          </p:cNvPr>
          <p:cNvSpPr>
            <a:spLocks noChangeArrowheads="1"/>
          </p:cNvSpPr>
          <p:nvPr/>
        </p:nvSpPr>
        <p:spPr bwMode="auto">
          <a:xfrm>
            <a:off x="6834636" y="5886978"/>
            <a:ext cx="3888782"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编码器由多个相同的层堆叠而成，每层包含多头自注意力机制和前馈神经网络</a:t>
            </a:r>
            <a:r>
              <a:rPr lang="zh-CN" altLang="en-US" sz="1200" kern="0" dirty="0">
                <a:latin typeface="+mn-ea"/>
                <a:cs typeface="宋体" panose="02010600030101010101" pitchFamily="2" charset="-122"/>
              </a:rPr>
              <a:t>，</a:t>
            </a:r>
            <a:r>
              <a:rPr lang="zh-CN" altLang="zh-CN" sz="1200" kern="0" dirty="0">
                <a:effectLst/>
                <a:latin typeface="+mn-ea"/>
                <a:cs typeface="宋体" panose="02010600030101010101" pitchFamily="2" charset="-122"/>
              </a:rPr>
              <a:t>提升了融合后上下文向量的非线性表达能力</a:t>
            </a:r>
            <a:r>
              <a:rPr lang="zh-CN" altLang="en-US" sz="1200" kern="0" dirty="0">
                <a:effectLst/>
                <a:latin typeface="+mn-ea"/>
                <a:cs typeface="宋体" panose="02010600030101010101" pitchFamily="2" charset="-122"/>
              </a:rPr>
              <a:t>，使模型更好区分徒步旅游的</a:t>
            </a:r>
            <a:r>
              <a:rPr lang="zh-CN" altLang="zh-CN" sz="1200" kern="0" dirty="0">
                <a:effectLst/>
                <a:latin typeface="+mn-ea"/>
                <a:cs typeface="宋体" panose="02010600030101010101" pitchFamily="2" charset="-122"/>
              </a:rPr>
              <a:t>不同需求。</a:t>
            </a:r>
            <a:endParaRPr lang="zh-CN" altLang="en-US" sz="1200" b="1" dirty="0">
              <a:latin typeface="+mn-ea"/>
              <a:cs typeface="+mn-ea"/>
              <a:sym typeface="+mn-lt"/>
            </a:endParaRPr>
          </a:p>
        </p:txBody>
      </p:sp>
      <p:sp>
        <p:nvSpPr>
          <p:cNvPr id="26" name="powerpoint template design by DAJU_PPT正版来源小红书大橘PPT微信DAJU_PPT请勿抄袭搬运！盗版必究！">
            <a:extLst>
              <a:ext uri="{FF2B5EF4-FFF2-40B4-BE49-F238E27FC236}">
                <a16:creationId xmlns:a16="http://schemas.microsoft.com/office/drawing/2014/main" id="{7BEE3274-229E-B8AE-2BB2-FA626DC02455}"/>
              </a:ext>
            </a:extLst>
          </p:cNvPr>
          <p:cNvSpPr>
            <a:spLocks noChangeArrowheads="1"/>
          </p:cNvSpPr>
          <p:nvPr/>
        </p:nvSpPr>
        <p:spPr bwMode="auto">
          <a:xfrm>
            <a:off x="45641" y="4420736"/>
            <a:ext cx="2056766" cy="613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en-US" sz="1200" dirty="0">
                <a:effectLst/>
                <a:latin typeface="+mn-ea"/>
                <a:cs typeface="宋体" panose="02010600030101010101" pitchFamily="2" charset="-122"/>
              </a:rPr>
              <a:t>用户输入：</a:t>
            </a:r>
            <a:r>
              <a:rPr lang="en-US" altLang="zh-CN" sz="1200" dirty="0">
                <a:latin typeface="+mn-ea"/>
                <a:cs typeface="宋体" panose="02010600030101010101" pitchFamily="2" charset="-122"/>
              </a:rPr>
              <a:t>“</a:t>
            </a:r>
            <a:r>
              <a:rPr lang="zh-CN" altLang="en-US" sz="1200" dirty="0">
                <a:effectLst/>
                <a:latin typeface="+mn-ea"/>
                <a:cs typeface="宋体" panose="02010600030101010101" pitchFamily="2" charset="-122"/>
              </a:rPr>
              <a:t>目的地”</a:t>
            </a:r>
            <a:endParaRPr lang="en-US" altLang="zh-CN" sz="1200" dirty="0">
              <a:effectLst/>
              <a:latin typeface="+mn-ea"/>
              <a:cs typeface="宋体" panose="02010600030101010101" pitchFamily="2" charset="-122"/>
            </a:endParaRPr>
          </a:p>
          <a:p>
            <a:pPr defTabSz="1103630">
              <a:lnSpc>
                <a:spcPct val="150000"/>
              </a:lnSpc>
              <a:defRPr/>
            </a:pPr>
            <a:r>
              <a:rPr lang="zh-CN" altLang="en-US" sz="1200" dirty="0">
                <a:effectLst/>
                <a:latin typeface="+mn-ea"/>
                <a:cs typeface="宋体" panose="02010600030101010101" pitchFamily="2" charset="-122"/>
              </a:rPr>
              <a:t>“气温”“天气”</a:t>
            </a:r>
            <a:endParaRPr lang="zh-CN" altLang="zh-CN" sz="1200" dirty="0">
              <a:effectLst/>
              <a:latin typeface="+mn-ea"/>
              <a:cs typeface="宋体" panose="02010600030101010101" pitchFamily="2" charset="-122"/>
            </a:endParaRPr>
          </a:p>
        </p:txBody>
      </p:sp>
      <p:sp>
        <p:nvSpPr>
          <p:cNvPr id="27" name="powerpoint template design by DAJU_PPT正版来源小红书大橘PPT微信DAJU_PPT请勿抄袭搬运！盗版必究！">
            <a:extLst>
              <a:ext uri="{FF2B5EF4-FFF2-40B4-BE49-F238E27FC236}">
                <a16:creationId xmlns:a16="http://schemas.microsoft.com/office/drawing/2014/main" id="{FFB2A3BD-690D-3C9A-FE01-9B8BEDE67160}"/>
              </a:ext>
            </a:extLst>
          </p:cNvPr>
          <p:cNvSpPr>
            <a:spLocks noChangeArrowheads="1"/>
          </p:cNvSpPr>
          <p:nvPr/>
        </p:nvSpPr>
        <p:spPr bwMode="auto">
          <a:xfrm>
            <a:off x="9861612" y="4420736"/>
            <a:ext cx="2056766" cy="3366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en-US" sz="1200" dirty="0">
                <a:effectLst/>
                <a:latin typeface="+mn-ea"/>
                <a:cs typeface="宋体" panose="02010600030101010101" pitchFamily="2" charset="-122"/>
              </a:rPr>
              <a:t>生成文本推荐内容</a:t>
            </a:r>
            <a:endParaRPr lang="zh-CN" altLang="zh-CN" sz="1200" dirty="0">
              <a:effectLst/>
              <a:latin typeface="+mn-ea"/>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Part.03</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系统总体设计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Key Technologies And Difficulties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AD6586FA-816F-0E9E-612A-6615E9717726}"/>
              </a:ext>
            </a:extLst>
          </p:cNvPr>
          <p:cNvSpPr>
            <a:spLocks noGrp="1"/>
          </p:cNvSpPr>
          <p:nvPr>
            <p:ph type="sldNum" sz="quarter" idx="12"/>
          </p:nvPr>
        </p:nvSpPr>
        <p:spPr/>
        <p:txBody>
          <a:bodyPr/>
          <a:lstStyle/>
          <a:p>
            <a:fld id="{A8537B7A-7510-410A-AA53-45D600DA0276}" type="slidenum">
              <a:rPr lang="zh-CN" altLang="en-US" smtClean="0"/>
              <a:t>9</a:t>
            </a:fld>
            <a:endParaRPr lang="zh-CN" altLang="en-US"/>
          </a:p>
        </p:txBody>
      </p:sp>
      <p:pic>
        <p:nvPicPr>
          <p:cNvPr id="2" name="图形 1">
            <a:extLst>
              <a:ext uri="{FF2B5EF4-FFF2-40B4-BE49-F238E27FC236}">
                <a16:creationId xmlns:a16="http://schemas.microsoft.com/office/drawing/2014/main" id="{6DD9E111-C15F-FA69-51F9-90C49ED62B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6891804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F71E22A-A127-440C-9009-65AE8CB2A96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MK7pkoOaiROYgQAAAURAAAdAAAAdW5pdmVyc2FsL2NvbW1vbl9tZXNzYWdlcy5sbmetWG1v2zYQ/l6g/4EQUGADtrQd0KIYEge0xNhEZMmV6DjZMAiMxNhEKDHVi9vs037Nfth+yY6UncR9gaQkgG2YlO+54909d0cfHn/JFdqIspK6OHLeHrxxkChSnclideQs2MmvHxxU1bzIuNKFOHIK7aDj0csXh4oXq4avBHx/+QKhw1xUFSyrkVndr5HMjpz5OHHD2RwHF4kfTsJkTCfOyNX5DS9uka9X+qff3n/48vbd+58PX2/l+sDEM+z7+0DIIr170wMoYFHoJ4BG/CQg58wZmc9hcuGC+TQgzmj7ZZj0PCJnzsh8dsotoogELIl96pGExkkQMusLnzDiOaML3aA13whUa7SR4jOq1wLiWMtSoErJzD5INWwUjehS5oUzTIMkIjGLqMtoGDijWJfl7S8Wljf1WpegrkKZrPilEpnVCRljn9+UogLVvIaMQvCq1xJ+qXMui4NO1RFe0mCSsDD044QE3m7HGZEiQ17JjZqBKBGOSQQAJa9E+QjZxGaZFUdYqWEIUzqZ+vBmxoSpXK0VvOuhdswJxGAuii4pyBESQXbF8TKMPOM0UIU4uuFV9VmX2V5+PAxUFzAN3BBS0GUPwJnB2AFDjCXUjbIUad0FNiNxjCckGYfnkMjAu3CIRHgKdDsdInFBYqAIibtkAnxGJ9gkvKHYLv93/Eq5SWd1i3iagpxx30bqpoId41JggWVadTBMTUw+LiBsFPs/oHGLCt61q5XcCLCjzETZqQgqi0s8k0UfF/SP5ARTn3gJpJUXLhNmS57RmPNbVOga8WzDi1SgS5HyBnL9Fp5lMrPPTJyt/k+N/BvxeltVXm0LUuCR81dD7dmrYd8xq6nAproW+U3dpdo4bGv+Y6wwOf1DE/oc/XH6Y5cEOKLh80Smknmj2qr75PjcWTY0Rp1GPNFT/aP13JbEbW0dUyhYY6n7SxDopqZ/QANU/aVocAKK5m2JhhpOi6sBOoNwCxBo9FiMM3DVngln4MIB8ksyjimD2WgpLitZd44dlo1tgL4f2hTmPCVqcU/GS3GlYcJRgm/a6QO6kI10Z0AfDDd7rYJR5oPJAQCu2uQBSCVzsD/rgbmYkZ0H2gK/d5KlblRmyavktS3y4NsmF9+OTVelzu2u4tUuedsmc/wUK9rDRa3S+YD2f8e/3vF5QL/HRykmOHKniYsDl5hB33BV9RQCChhX+CxOfDw24sCFnNfpGprplW6KrCdQO6t75AQD2PbMseBluv7vn397YnxlSbuLtru/DwIBYpsqSO7A/gx0Laq/ukAYHu/L2UUfqe3dZifX86rDKGThs9wheNtacp3D1kG3XkjybdAwY9idzoAHsU173ZQwug1BmOHoFGqZncKd0YyX11AImdZqEIp1tUnAepj2++tlUytZiCGyT2sl5sCMzhPsefauDeRTMr1ue2YGN4p0e+lWcOnuC+ZOcQB19is8kcl6IKBtTbsqBERv1/c033zbqe5Wlf3D4vD1g/8v/gdQSwMEFAACAAgAwrumSg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DCu6ZKa+E74LwCAABaCgAAIQAAAHVuaXZlcnNhbC9mbGFzaF9za2luX3NldHRpbmdzLnhtbJVWbU/bMBD+vl9Rdd8Jey2TTCUonYTEBhqI705yTaw6dmQ7Zf338yux26TNckLCd8/jO98bILklbPlhNkMFp1w8g1KEVdJogm5Gyut53inF2UXBmQKmLhgXDabz5cef9kOZRZ5j8R2IqZwNLqB3s7DfFIr38W1hZIxQ8KbFbP/AK36R42JbCd6x8mxo9b4FQQnbauTlj8VqPeqAEqnuFTRJTOsrI9MorQApwYT0fW3kLIviHGjwdGm/iZze1enXH9B2RBJlaTefjIzRWlxBmuSrGyPjeKZvT6uyMHKaoOCv0tAvn42MQineg0gvv/tqZJTB2679nx5pBa9MQlPO6SK+cyjHpR4/E9WlkbME8yDj6GwVfHrsW+8ikP81nntkxlVw+mTyerAQTNFzCkslOkBZODmbrPnbY6f0fMByg6nUgFjVg5500E+4k+GaVNfj/sAbYWUE8ooe8cpp18DKxRsBU32PX61u7aqI43vXRQEK2HllFGGv7JG/dVqPkJGyRz5TUsIjo/sj+KHFcUKJb7Ev5unsayswrI8hX+EUrMbTgxlcGbn2ioBpeAlLsw70ssaKcPZCGjDFQ5k1uciyo9AQwztSWcYvg8v39k0SZQcG33DD7YUUURSGus6Gqnd1HLk5pj3pa5o2pfvT0D/RnWdKb/LrOVYKF3WjXyvnM8/To6KdzLNhhk8OiHu24RHH+h4jNVhsQbxwTqe6YVyBnHo9dwM2BkdZlAOUDScZ+UuGss+6Jgex1kUjEJon1TlcTaqa6h/1SuANymD0ZRmxOqqq9X0Mk/fmjBS+BQCLog4N4A7O0nRUEQo7CAsgUtgXjz0NSd2jY+12ox5go+I94TUHHRkBopb0+6JvlRiXGgYIrzquYYazTGh7hXNpn5bMf1jF/RglyznsNNN8sXun8M2U3KztxznUSvM/5T9QSwMEFAACAAgAwrumSi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wrumSjv7U0+dAQAAJAYAAB8AAAB1bml2ZXJzYWwvaHRtbF9za2luX3NldHRpbmdzLmpzjZRNb4MwDIbv/RUou05V99ltt2rtpEk9TFpv0w6BuhQ1xFEIrKzqfx9OvwiEtfGFvDx6HRviTS+oFotY8BJs7LPdf7h7qwFpRudw7eqiQ09JZ0pDBtJwk6CcJSmIRAJrkMXB4ShvT4TPn0nrHZafIplDVvNjSG8WXGR1XHkstEfLPFrh0X482tqX+NepbF/VrqJat8PcGJT9CKWpWtWXqFNuGXb1Zle9wAaMBegz6IJH4JgO7eoiT44PQ4o6F2GquCynGGM/5NEq1pjLeVf+ZalAVx98tQMGz8PXiWMnksy8G0ibiSdPFN0k/VQZ7PM+Tii8sOAhiJrvwK5/UMe4XVCDLpIsMQd6dENRpxWPodWlpxGFi8nKq9XNIUWbM7A2O+LulsIhBC9Bt6zG9xQOiCpXF3xApTGmjrTQds+PqEA+T2S8Tz2g8HJ0WLLt6t6pUHv8MXOuEDau0NJ3+9KuyXHBtTfem5s10k59aYVPlD4RPYmVDyyOonMc0xwktP8KGDeGR8u0mg/VbKz6wPUK9AxRVOf/PjNam6l62z9QSwMEFAACAAgAwrumSj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wrumSg4UM7x8AAAAfQAAABwAAAB1bml2ZXJzYWwvbG9jYWxfc2V0dGluZ3MueG1ss7GvyM1RKEstKs7Mz7NVMtQzUFJIzUvOT8nMS7dVCg1x07VQUiguScxLSczJz0u1VcrLV1Kwt+OyyclPTswJTi0pASosVijISaxMLQpJzQUySlL9EnOBKp/tmfJ8ya5n09qfr9ivoJGcX1CpqaCr4As0Oi0zNUVJ344LAF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Cu6ZKrQ33vhkJAAALJQAAKQAAAHVuaXZlcnNhbC9za2luX2N1c3RvbWl6YXRpb25fc2V0dGluZ3MueG1stVrrbuO4Ff7fpyAcLLAFivgiXwuPCl3oRBhH9lqaZKZFYSg2EwuRRVeiPZOFf/RfX6DoExSL/mkfYFGg71Kgu32MHlKSLSmyI81MzUkwOuR3zuG5knKG4ZPra9uQ0bX7vcNc6luEMdd/DOVfIDRcUI8G04CEhAlCloR8Z03e1P7z9x/++48fG80aCpnjL51g+ab24HghqUWQBIRcmLjfMkb9ywX1GfHZpU+DtePV0M7xtsBqJD61+utAuiNBBdiDsyB5YT2dj1dRGUkDjY9CzIKuN47/PKaP9PLeWTw9BnTrLw9Iqc1HIXL1vCGB5/pPZTbkuSEzGFkXKCf1+CiB2oD7QnLUrYv5OA/0nHvilTZ7DpYXWB65c0OXpZBqm49C5MZ5JEWWPyMMHAYyiryF+TiDYeQTO6zGKh/Fqz3nmQRV1aKb7aZiEG0C+sitXARrDfg4D/Oos4S8P2D6Gh/nMXxzXFyZPWUMprf4SNYN66miIupOPV94IkZ3rr+kHw3/gcbApOBofDaUGyhSAPV7Sl/vwxPESgv12riF+0jHHQ3mBpI+kDSY01tNbVjPsYj4BmQBRaaY67CemX0JMPyQBMzwl+STLGVXp6eyO7gKwPywLpS7bT72idS93uYDtZudXgfvW4okSV2kdfSm3tj3eoOe0kS40e40pL3ab0ktCTU7neagu2/2Wh0JnkaDLnBp40EXtXvtdkvft3AL0EhRVL2l7XvSoNlUQBruD7T9aKT2Gg3UbDaltr7vdKWR2kCwWgIeitTnBpR0SZW6e0VVmn0JjbSROmrvsY67Wgf1W7jbaOzbqio1GkfjHneXNteRWno7iTlfYVjogsLZY7Rlg2u42AYBLLbJGqKcEXTvhMQU/e6nf/7557/++NNf/vTz3/6Fvl3QzfMvo0gGDG+kCeTQMTPUQ2rw5ikX8BrWxUwmg9JNuWRLlS+i+Il3VwYpinsFXLqpyhc98SkLi2VBTMM4BzrRVsuoeeyr8kVj0NPwWUEFjVW+wH0+ysOSRidfRD21FDLVWkFR8amAO4p83SInmqt8oTT5OAfNd1f5oq/wcR6Ta6+gY4+P10GiXcgXEi8BrbPLXzRY+SIqmWdR+Q5bxnpFLbaMo1/0WNCwwUcp0KHJlvFSbDaxfz23MH7M15LhGqSAc9PFJSYJllN1rk1upor5YT6eXE3mqnFVk7UoKxFPy29b3f6nZqcLlSvGleRk3SjjcZYXEsw6jXK8THs2Gc+BIR7PTfzersn8d2Xo5J09Nkxck+P/VGYwneHbmsx/l4G+m82wac+tsaHjuWHNzYkt7DLGNtZr8ge6RStnRxCjaOeSj4itCILy7AYEhZ67FBO8ZLv+lpSQp09uFMOcz7BlzwzNNiZmTbZoEDz/SnB2tmwFwbNyQrR0Q+feI0shFkJEzPPyAtLF3RDBP7ZyYSVdO65/WUb6TLkzzKu5PZmMrTk29YRSk7G/RHrgcEnVGc0UC8+ARwBtOfg8+FxEn+CAFM+rzOTauLoew4/NFbl2H1ce/LDP0GaKwSVT4pcAQuDgGUSdZd1NZjq3IQhEDto4YfiRBstM0KRdV4K3YWoTCE3NTvG3OZuENzje9RcQOmTBSvC7wZalXOG5OnkPMQ65OakImryFlHxbEfQBW5BD2CoBM5Vb40rhGcHTMEmQJAcXDo937xk5iwXguDV3Lt2GQOEWhjQR2RheVpZk4e/egSMNZXwi2yPGYGzx9OjuCKgSLKHNlZAFZUjDOo+u794Zv52PFGOM9TmEmz65m9uiSnKha+cZ+ZQhZ7lz/AWcb8nC2UImPMPc0l2KOe55ocIftu73yGFx/fkmLl2mjt9/8xkqZQpegWZwXgZhcEzZsNekc7PFO/hMRXisn9SijAE+WwVLw6YyMyZfx0Whu956UZX+Go46KFfVWa/q8eX2Ku+2/4MyVlSCVQMqmurSSiAMnZi3HGieXiWgYY5A3DSq51Dw+S21EgNzEvMwKfoCNrdguYwit2DRaizusGoZNhy27sg9v32UAItcjbxW7G9+R/QIXNIPqXpPHiiclzzi7KKDDPQu4f4yXk4dlTKtxTbsMShuAs/HKKiAq+eu+R2qHNt3NzgxRdQNMvu5o1tvKbLbc59ERwA7b9fk5TnsIaBrQfWcMInrqCn95gsVibY4i+ROqx0gDgla2lep/Pwij1lYmWnXc00xNcxvFDyfvfI4yA5uk7FtzceKyjlAmqwdtlhBF37g97zyvKIbgY5HCvCLN28RJ1is/v3HH8qzyekTUVFM/XVVPpD8vGriA7/fmZSR8Pcl+NiKmoWKh5LA+EKVQMvfr2wDAvSrXFmcqC2t6Zq/4iolGlIgdqNi24p2fQNZYomkoNsAzoIVmdwos7dQ+MRZvybfOMETFE6bUq8qI2F5Hpussg7HK+6Wea5PKsK/uBPxzdvGdK7ourj7Q4567uIpar9LuMDEr/mQRx+r8NOuFROqc44lWbqsOk/R3JKqBSUhej4WhF1hrzsQji9UPAdqOMu8n/FZQL0pf7P18lUuLOAv4iCMZRbwK33ylF4RrujH2Hey+HJ1WE+T8kunoMOUHxZjlllafvWM584yzTem5BfeUg/6ghZtJ8U6S8+jNE0Vb37TAg60F5rDNSueSql+JObXm+QTe7E+Rcyvt3hPmcC97qVO+ak0NHkdpzpBml7Gd7CG+KJKxWuSp+warsGYv5YNUxuJCdmVa7oksuiNtrsmcTpzWlrh+gmNh/7h+HLDMffPYtsh/9ohM3EM3/r5+B0yl3nkdHCLfUAKpk0tnosyIF5TlALR1wd5Y0RUxJ435E0NLiLOYsUrfVhDMY83NW7O43eSRbhNUs94OUshoz9jOAtdi3ouynklkT6v4tVE0SjZz4OG9Rd2GtbPeWgYsz3tQH+7vicBhhhwocrFHsoS08tXyauwW3EizeFOzKYZsBXw9uGOlGRCipAJLHGsSrIlekjPw9mSuR7ZkaRUpQgp45zf/zCE7Dgf3AobkweWDu+YUjkL4lp3jMVsDUzRT6LEjSwtJDdTMemYcx+K3RdUq6T5HHUsaEdJmebhnq7QlOW8Xi8QBWtPWX9YT7dZqFEvvmXN0wAK/E7+vdP/AFBLAwQUAAIACADCu6ZKiMVOUf4OAADYGQAAFwAAAHVuaXZlcnNhbC91bml2ZXJzYWwucG5n7VlpV1NX245atbVV2lpAgZAqWhxBUURAiANDtQJGQlGGpDhUiYQIGIZgiLaPRURIFSsFxCh5gQwYBkMCgRALD6YWgcbkJEAMqSgICSEgGQjJgefg8/6A99v7xQ/7OmufddZ9XWvve1/3fdbOOxYeunKF0woYDLby8LdBx2GwxQA0vv94GfSmuDgbDj0WpR0PPQjj9LiMQZOPzh0IOwCD1VM/tSUsheafXPz2ZBoM5rBxYSw6fHzDJAy2Fn846AA6E6NTEfJPD4PiFEQk4ordk5alBOPdgwQ06vOYh9ccVlQMfm5/58XSfocDyhfH7W25D67fWH/juMONGsqvnG0OgoOb8Qpkt97cPdGISWu9ffidb395CRmeuXOXu7uvb8mbN+Vbz3n5bPtGKpoz1nY2p711QFBsU0Mddsi4e75pkHxONuLy5B8Nt5CgQdp57VNHD8V05dgRNAU0KrqWhjhC2l3QV+NXxkt/Y3AkY5J2GOzJCe9LYV0Mziut5CA0I9Eoc5ZKBuf1oZBPoa9zW14NdeZ3rIbBrnS/PEYz7fRbBIP13WQsg1359QN8gA/wAT7AB/gAH+ADfID/T/h7JTbHMjzUfg1qXJ8UJs+MlBEc5i29FKh3hefhYLCP/w+gcwEIbZaRIcOYNH854vLFFLMqA+ErmgVqHSICLW+GaimgdnJ2CSxJm+/ZdsIGRcekP2UgCwVY25BjlxbDGg5R7j2uBG3TvVhf/WgD9WfBRCOcjj+q+wqwZ9O3ktD4tOpFsDWWN0URDubBbH2ddyEbJ5DwTFsYVM3XGg4uG9cSomxhP6ILJo7Rt2bcAdgNEt7/TLRO97yyManIucypxzRw3H+aMl2m3pYsNMorBTUxyYLPpjWEaUfs5am/bKJ5UL88xxHMIo1Zsom0NWCP1qZrmHtXLIorEeFUkWX3KDQz31fdyXKvdYrKHP4tmjdggV/THtPfBooAFzc//BlmiLiHhkTGIeqwANJ4wiUghNrSMQjU3lJJLIUtzR0kLSOQ4zN+L/cqen/Uncv6bLXz/UBjNRJMZNKii1OkYT7b34qmnjp3PWGNjhUnYIix6svT3dHJ07NtOXbEGNBjokXfNmwLdc06kzgxHRH1MvwtcFZGZntUtzdvf5ysKrs3j1OpTRYPeZW/iH4RvkUT+pZ2KICpKLKeFz7JkeX3FznJhus61o2scdnLwokCB0bir2vg6Hvo3XgnwN5XCmP9w3ySiIwelaWCXs/ZOedAPEbNr6tRJ5Zht8RoLxSM8PYPDtvYso9Tl05eygm+iPwpbiq2ixObQcaaabM5gKX2KajDteZH0TvpRJ/QV353yEiLfJPtPX1LEF08dDjlBLp3iqNG7VEktFeQlm+P2VOgkVx/g+6kMgZr9/ykzEl249mXS9WofGkgK8OXgqyNPrDP71+vnzoT9k2m5Y9FaTl6KwNDnMvB9IshsnFnHPcMd2JkU1zugOJmjw9fIrhqgYs7MHziCTTtzS3N8SXr0lxi3FlLyoKIneH5DVFbSFt+2dITUr2LukKV+Dsvi75pohjerTTZhGPvug2BUebyBpwKbDgLWKxZVoEoT/NdCCpef8Q2qxC5lnq0MCGCLOAVxl1ntzqUY2Z45OqUPuvehw8o4eQXO9V/JYsWs3bAl2ou9Uta8b1q2cP97JA8Mxywtv43GvjiO8/tIVLE3GSuftt/A8L5Ef7K3xhtZ4o6rPLmH1FCHLfql3+sFrsAw99Xp3WamGDjpsulKyb8TOmqhMXPq5P16S6pTP0FTPCEoS5vNovkcpk0V7XKOupZHW3ODczc2nbBEqVNRvqwe7BqxTuIGc4jMMTpncMLiX72mNxMH5Y3l6JU+mJSWjDxS9lZbvIPgXqheXCyPuPLPA1hI+XjnO4Kkl+jxRgkj0CQDZL3MqA1/M5/gshqr+7BPpSGrLZ+ETwSTW+xb7EvqZxrqlv6o3CGqY7aHomNrZPrmcIdA8M2N+Isq+6Rdf81Qnz4tTQydlrxqEUOFJZBe8hOocTyCQxHsaNHXJON0bY7jC64e9K+ofslKv4hZeR5yatE74KR3i+AtHFFiHbZSMoLpO409GO+1bL7cxR877YjW5K2XAmpBmyByaWShufVQ48XNxkoTxSrnjEsxsYCr+gmk6gY34ts8Gj6rnxQLqH61cYs5GqjaXrUFv16jodTH4s4SiOb+odDDaemevz129zSnP6uFZoG3hlu6KPoTWkhRMQsaEsXVk2X+VYIqgTwqi78aWitXA8HyV+TWRSF0EQAExt7N5P/regFvYQDYr5e+U463Qj2VZm+APD+Vh1OIYwXjeElbCkta6Rk2AzqotWKVj+8Snen1fkEzeQlgK9yY109WTPgIzvdVOU3flr1Z++lDS05nPIfKfc3sJTfZjLL8f6fVVblNJvSrH6/BREf8blMTFJNS5h87SPnPyvLH+NwCX2mPCnTlGVf3nhUee5m1UAu4J/kDZr4ooC6iT1XJKGj37zXcyF2oFWeiR9kKSuq/IT3l+BYOlyxhFe/1MLarBPHC1DoJY/X6Jxnr9Toq6t9jEFepbjdfNMn+OYNLDtlFt/IpSkVzHi6QD03l/eDgvzyvGr/j4YZldyQomq/6HRbZyAlqEyfNCZ1X0CarSJM56Uw0B+DRw4sH60yrQW8G//E2gOgpWrAi6jkKlMv9Q1+U9xYMCtMsqodgr135EvaHqbPeAOMSQMXo0TxEoGPJwLpJACirCBxtxOVMl2D7vrxXTE+v5a8lgbiSnnfIQlfUbbfjk1ydQAqTQiwrVEXGvs74TQNFa+ovzbngYq3/lk6YLorCSQWdQ3IebRl61mKvdmm8Xe/ywaRc1PUVw0Xhc4654HwiTpxSjnGX8W7PB8k8eeghEey2RmOdOKSkvihFFaV3x16ez33kHfVupPYsoG3gAxzhs+4H96YFBvhzD2fe4XbsT69v3Z8F0vJQ4/X3tCMycIJs8rTwKcF6Sfp0nRi31zOEbRdq1Eem0+bt73NR4CjofktEwLtFSVBRE7RyDanrFx9GE0tdLvnERkegzbj3lTe3xDqtsNtQYK0OsIOQVCuCWucT6TqckR9pwTtLdRXPM8a8kGy2pB7qxHDOjvwEJGruxDdfw6tMBvX03lEv/Xqu2P8+qMdzcIdzETg28uituYk6/L8CtLQlBiBfWrosEO22oYjAkx9p7v+4TQFZky8nPT6h7R7wId7606UW28kXnzS/x/JmPWmhldEQPJrI63XNaQGPP2o9BD2e3h+ILQRWdPdPrlUPl7G5cTPzrBvjTnIgTX4kgEEwMWheYn1A6vAE2b+Vu24P+uCEsfSxkYq1aaumheCuh4lL2O3k+jZWfyFskX961n+xPHndpSZjrN7zesC3nVh51LXKkJqXt1eSIpJvN/4s4dwn+jIzpnzJRtYWgEX9atDHV5TfOF/Zb3AXJHJ2gWqHPpwqHZZqtG3ky5+WYWLUXhIZy6oIuv7MMcIToCO/q1SJvpa/bSNLphvroIch1d9LVNbW4pD+Mab6qAU8UCw3Vme7L0cydtQyPj276uNzP1ZhuybUarnnu48Zq4sxuZkWW7c17OU5wx9fTIW+ZBynVwR5W8rVedOsE4vLmLc17jxaOp0k9TS3VYhMCiYqmTvgrtw6KwCFJlzwMieKKkgfW0nNnucv+iaA0Bn2unS+0LDdK0tTU4old29o3TSbmBMlz4K+R3pJmmXID6DCJlzMvgMEYzGfp9LthmgviF8L9I6/jjfEZOZMGaGfP2qVBNuAvUUStZnJqte1Ltz0iCN8Jxoer1qGS7Xh5SUhAPaHrpuxbNu/T7bjBS6Tut0vaVQliGFPufQxaSdKOkoN2ravBaotNPuKbjr/Mj591BhWgDpJb7iFEGVsEYX/3jMVqoYUeTUg/u84ZcY4IluAuVNUz45yHjeX9lqan8A7jtezddb8VCRPlsaxdd6pIPRw4ptLOVKL2HCrDNbViCjEaJzg4nwv3bCKzkPJn4e1/HVmKcZoud4voo3o9LnZPzgW8gRzBf+dBsMJjLFKYgedhXxQPxIoaZBk8dQexpNcIAYG1YtSYXOxXT/xg1UNsSfQuzD1/d452vYujoGhzL2UpxacIRaMQ5EYwPq4gqSFQjvwrvDo0yrftOmfgK6WGAbq3+OZ1nKbjaMu7H4jb0M16XEMPpZKHNG0uZslnIqKjB51afPtBtZ2sxZiYlwBI2FWpUFw+jYlA0aFXbb3FlUR5RwAMojplEWS+n+ZqfqnoExQSgePN+/UNO7pxK/Fl9ltBn4AcaDOC5Y9iVQDCA2m2izqNysVutEizqvwY8noGoQ8zPiLnfhWKpLWAWpkW0P5BW5Aso10PKrXWjxZFmeRjefPXSd0VZTONw2P2e1+ygNvvhFLpGcGkQhWf6wy6nL1DCrV/3LObSYgdleoIFaZMJMX5k0AZFy6SvOIbBzZvRy2hF1xUd7oqljRTlr/jS6Asb2RK5KuaBo653Z662Ju5FT/17ddejAXwbuctfMH1K6tvM/e11AP4yuvRtCPIxUE8vD1KX+KxQP27MvzTXL8nMlpKsgI+Lnvc8SyAGhxIBz4++mstxiQ4mzlgLFwYDPQ5ReUTSYF/wRpnKVPfNQiMbOUbuL4+saCBqkw+fi3sUbxT/RxZ17cPPHaHpfkss3mp1x4j2Fcl8ipFj3wGzcwO1CboClultmNB2BBz0s1/+g15i0uXjrHl6hJvUlpt7FtKLGF/Jxrzta0cbCgwImdZB9SxhZHb7Sczknw9jz9730tcFr4sNPFWuP+WslZ3VbQDenr9O+fJ1a1PEsXOP+8DnIUYejhLW3HpAZjjDlvrX3/TOSfU+BRTTbGQvTlXxUMWoIML98bIse6YWekzbYk2dRbnL3jTu2MnzI9RjP8Yi/0hXpMtNN3q76SLRPGrX9OV6BKvc7+qCieUgQiKtlosZX6JwkruV2sL0WXF2yDC7uPq+U+25WCrv8qWXXK5xgsM8BaKxegC8XQJAwNS+lzFvVr/IWLhagQoH0DDZGY8necTAY7ETtMkYxCoTOeu95bxgsiekkiCFBVRWwc/TEuHh8tnBToYt7f1ORHAlfcUoGETxl/cYuEZU75M8vCVwMHO0N/uUcFAl2ODg8iHPwh5/+A1BLAwQUAAIACADCu6ZK5sSYNVwAAABqAAAAGwAAAHVuaXZlcnNhbC91bml2ZXJzYWwucG5nLnhtbC2MSwqAIBQA90F3kHcA84NpoHmZJIV+WKjdPpFmN7MYbcu+oeTiHc7DAMUE7Nx3+oouBZdRqY1iSRqA3qaj+DWH5fEGJKGYcSmVqM27sPrHgGACT0xxrhQMdfkBUEsBAgAAFAACAAgAwrumSg5qJE5iBAAABREAAB0AAAAAAAAAAQAAAAAAAAAAAHVuaXZlcnNhbC9jb21tb25fbWVzc2FnZXMubG5nUEsBAgAAFAACAAgAwrumSgh+CyMpAwAAhgwAACcAAAAAAAAAAQAAAAAAnQQAAHVuaXZlcnNhbC9mbGFzaF9wdWJsaXNoaW5nX3NldHRpbmdzLnhtbFBLAQIAABQAAgAIAMK7pkpr4TvgvAIAAFoKAAAhAAAAAAAAAAEAAAAAAAsIAAB1bml2ZXJzYWwvZmxhc2hfc2tpbl9zZXR0aW5ncy54bWxQSwECAAAUAAIACADCu6ZKKpYPZ/4CAACXCwAAJgAAAAAAAAABAAAAAAAGCwAAdW5pdmVyc2FsL2h0bWxfcHVibGlzaGluZ19zZXR0aW5ncy54bWxQSwECAAAUAAIACADCu6ZKO/tTT50BAAAkBgAAHwAAAAAAAAABAAAAAABIDgAAdW5pdmVyc2FsL2h0bWxfc2tpbl9zZXR0aW5ncy5qc1BLAQIAABQAAgAIAMK7pko9PC/RwQAAAOUBAAAaAAAAAAAAAAEAAAAAACIQAAB1bml2ZXJzYWwvaTE4bl9wcmVzZXRzLnhtbFBLAQIAABQAAgAIAMK7pkoOFDO8fAAAAH0AAAAcAAAAAAAAAAEAAAAAABsRAAB1bml2ZXJzYWwvbG9jYWxfc2V0dGluZ3MueG1sUEsBAgAAFAACAAgARJRXRyO0Tvv7AgAAsAgAABQAAAAAAAAAAQAAAAAA0REAAHVuaXZlcnNhbC9wbGF5ZXIueG1sUEsBAgAAFAACAAgAwrumSq0N974ZCQAACyUAACkAAAAAAAAAAQAAAAAA/hQAAHVuaXZlcnNhbC9za2luX2N1c3RvbWl6YXRpb25fc2V0dGluZ3MueG1sUEsBAgAAFAACAAgAwrumSojFTlH+DgAA2BkAABcAAAAAAAAAAAAAAAAAXh4AAHVuaXZlcnNhbC91bml2ZXJzYWwucG5nUEsBAgAAFAACAAgAwrumSubEmDVcAAAAagAAABsAAAAAAAAAAQAAAAAAkS0AAHVuaXZlcnNhbC91bml2ZXJzYWwucG5nLnhtbFBLBQYAAAAACwALAEkDAAAmLgAAAAA="/>
  <p:tag name="ISPRING_PRESENTATION_TITLE" val="蓝色简约毕业论文答辩PPT模板"/>
</p:tagLst>
</file>

<file path=ppt/tags/tag2.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5"/>
</p:tagLst>
</file>

<file path=ppt/tags/tag5.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6"/>
</p:tagLst>
</file>

<file path=ppt/tags/tag6.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Title"/>
  <p:tag name="MH_ORDER" val="1"/>
</p:tagLst>
</file>

<file path=ppt/theme/theme1.xml><?xml version="1.0" encoding="utf-8"?>
<a:theme xmlns:a="http://schemas.openxmlformats.org/drawingml/2006/main" name="Office 主题​​">
  <a:themeElements>
    <a:clrScheme name="00-北京林业大学绿色">
      <a:dk1>
        <a:srgbClr val="000000"/>
      </a:dk1>
      <a:lt1>
        <a:srgbClr val="FFFFFF"/>
      </a:lt1>
      <a:dk2>
        <a:srgbClr val="000000"/>
      </a:dk2>
      <a:lt2>
        <a:srgbClr val="FFFFFF"/>
      </a:lt2>
      <a:accent1>
        <a:srgbClr val="006334"/>
      </a:accent1>
      <a:accent2>
        <a:srgbClr val="D7C39F"/>
      </a:accent2>
      <a:accent3>
        <a:srgbClr val="006334"/>
      </a:accent3>
      <a:accent4>
        <a:srgbClr val="D7C39F"/>
      </a:accent4>
      <a:accent5>
        <a:srgbClr val="006334"/>
      </a:accent5>
      <a:accent6>
        <a:srgbClr val="D7C39F"/>
      </a:accent6>
      <a:hlink>
        <a:srgbClr val="0563C1"/>
      </a:hlink>
      <a:folHlink>
        <a:srgbClr val="954F72"/>
      </a:folHlink>
    </a:clrScheme>
    <a:fontScheme name="bvvqntrs">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1400</TotalTime>
  <Words>4112</Words>
  <Application>Microsoft Office PowerPoint</Application>
  <PresentationFormat>宽屏</PresentationFormat>
  <Paragraphs>485</Paragraphs>
  <Slides>35</Slides>
  <Notes>35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35</vt:i4>
      </vt:variant>
    </vt:vector>
  </HeadingPairs>
  <TitlesOfParts>
    <vt:vector size="40" baseType="lpstr">
      <vt:lpstr>等线</vt:lpstr>
      <vt:lpstr>Arial</vt:lpstr>
      <vt:lpstr>Arial Black</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蓝色简约毕业论文答辩PPT模板</dc:title>
  <dc:creator>邓亮</dc:creator>
  <cp:lastModifiedBy>嘉桢 牛</cp:lastModifiedBy>
  <cp:revision>283</cp:revision>
  <dcterms:created xsi:type="dcterms:W3CDTF">2016-11-24T09:20:00Z</dcterms:created>
  <dcterms:modified xsi:type="dcterms:W3CDTF">2025-05-23T15:55:56Z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0AF0247132CD4552A14117744478384B</vt:lpwstr>
  </property>
  <property fmtid="{D5CDD505-2E9C-101B-9397-08002B2CF9AE}" pid="3" name="KSOProductBuildVer">
    <vt:lpwstr>2052-11.1.0.11636</vt:lpwstr>
  </property>
</Properties>
</file>

<file path=docProps/thumbnail.jpeg>
</file>